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256" r:id="rId5"/>
    <p:sldId id="456" r:id="rId6"/>
    <p:sldId id="495" r:id="rId7"/>
    <p:sldId id="464" r:id="rId8"/>
    <p:sldId id="467" r:id="rId9"/>
    <p:sldId id="501" r:id="rId10"/>
    <p:sldId id="469" r:id="rId11"/>
    <p:sldId id="900" r:id="rId12"/>
    <p:sldId id="502" r:id="rId13"/>
    <p:sldId id="470" r:id="rId14"/>
    <p:sldId id="468" r:id="rId15"/>
    <p:sldId id="503" r:id="rId16"/>
    <p:sldId id="505" r:id="rId17"/>
    <p:sldId id="901" r:id="rId18"/>
    <p:sldId id="500" r:id="rId19"/>
    <p:sldId id="902" r:id="rId20"/>
    <p:sldId id="266" r:id="rId21"/>
  </p:sldIdLst>
  <p:sldSz cx="12192000" cy="6858000"/>
  <p:notesSz cx="6881813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Ochovo" initials="GO" lastIdx="12" clrIdx="0">
    <p:extLst>
      <p:ext uri="{19B8F6BF-5375-455C-9EA6-DF929625EA0E}">
        <p15:presenceInfo xmlns:p15="http://schemas.microsoft.com/office/powerpoint/2012/main" userId="Guillermo Och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1E4"/>
    <a:srgbClr val="164175"/>
    <a:srgbClr val="769DCC"/>
    <a:srgbClr val="0459AA"/>
    <a:srgbClr val="1F1E39"/>
    <a:srgbClr val="1F1F3B"/>
    <a:srgbClr val="EEEE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E33E3-1ABE-E828-2DC2-5C24A3AE2825}" v="72" dt="2020-10-09T17:10:02.526"/>
    <p1510:client id="{4C9FD642-ADBC-4E4D-A55A-787EACDF0A95}" v="208" dt="2020-10-08T16:02:36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96d6e41fa0af3f/TandT_Resources/Eurostat/Trade/2020_09_07_Rail_from_China_to_Europe_Tonnes_by_Commodity_2014-Jun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96d6e41fa0af3f/TandT_Resources/Eurostat/Trade/2020_09_19_Rail_from_China_to_Europe_Tonnes_by_Commodity_2014-Jul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96d6e41fa0af3f/TandT_Resources/Eurostat/Trade/2020_09_19_Rail_from_China_to_Europe_Tonnes_by_Commodity_2014-Jul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96d6e41fa0af3f/TandT_Resources/Eurostat/Trade/2020_09_07_Rail_from_China_to_Europe_Tonnes_by_Commodity_2014-Jun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b="1" dirty="0"/>
              <a:t>EU28 Rail Trade Value</a:t>
            </a:r>
            <a:r>
              <a:rPr lang="en-AU" b="1" baseline="0" dirty="0"/>
              <a:t> </a:t>
            </a:r>
            <a:r>
              <a:rPr lang="en-AU" b="1" dirty="0"/>
              <a:t>with</a:t>
            </a:r>
            <a:r>
              <a:rPr lang="en-AU" b="1" baseline="0" dirty="0"/>
              <a:t> China 2014 - 2019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54982775590551"/>
          <c:y val="0.12329025226432752"/>
          <c:w val="0.85826267224409447"/>
          <c:h val="0.72120693718829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2.3169229369999997</c:v>
                </c:pt>
                <c:pt idx="1">
                  <c:v>3.909236600999999</c:v>
                </c:pt>
                <c:pt idx="2">
                  <c:v>5.6443158990000004</c:v>
                </c:pt>
                <c:pt idx="3">
                  <c:v>8.919448767999997</c:v>
                </c:pt>
                <c:pt idx="4">
                  <c:v>9.1926453540000015</c:v>
                </c:pt>
                <c:pt idx="5">
                  <c:v>10.553989895999992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5-4CB3-BFCA-97D59A8C37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1.3499296660000002</c:v>
                </c:pt>
                <c:pt idx="1">
                  <c:v>1.7645604399999997</c:v>
                </c:pt>
                <c:pt idx="2">
                  <c:v>2.1052951140000005</c:v>
                </c:pt>
                <c:pt idx="3">
                  <c:v>3.3689863530000013</c:v>
                </c:pt>
                <c:pt idx="4">
                  <c:v>4.2337824229999992</c:v>
                </c:pt>
                <c:pt idx="5">
                  <c:v>4.1051288369999988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5-4CB3-BFCA-97D59A8C3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698231992"/>
        <c:axId val="698231008"/>
      </c:barChart>
      <c:catAx>
        <c:axId val="69823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98231008"/>
        <c:crosses val="autoZero"/>
        <c:auto val="1"/>
        <c:lblAlgn val="ctr"/>
        <c:lblOffset val="100"/>
        <c:noMultiLvlLbl val="0"/>
      </c:catAx>
      <c:valAx>
        <c:axId val="69823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sz="1400" dirty="0"/>
                  <a:t>Total</a:t>
                </a:r>
                <a:r>
                  <a:rPr lang="en-AU" sz="1400" baseline="0" dirty="0"/>
                  <a:t> Rail Value EUR Billions</a:t>
                </a:r>
                <a:endParaRPr lang="en-A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9823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b="1" dirty="0"/>
              <a:t>EU28 Rail Trade Weight</a:t>
            </a:r>
            <a:r>
              <a:rPr lang="en-AU" b="1" baseline="0" dirty="0"/>
              <a:t> </a:t>
            </a:r>
            <a:r>
              <a:rPr lang="en-AU" b="1" dirty="0"/>
              <a:t>with</a:t>
            </a:r>
            <a:r>
              <a:rPr lang="en-AU" b="1" baseline="0" dirty="0"/>
              <a:t> China 2014 - 2019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54982775590551"/>
          <c:y val="0.12329025226432752"/>
          <c:w val="0.85826267224409447"/>
          <c:h val="0.72120693718829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371.20596899999993</c:v>
                </c:pt>
                <c:pt idx="1">
                  <c:v>460.15136000000018</c:v>
                </c:pt>
                <c:pt idx="2">
                  <c:v>609.10380099999986</c:v>
                </c:pt>
                <c:pt idx="3">
                  <c:v>814.99939600000005</c:v>
                </c:pt>
                <c:pt idx="4">
                  <c:v>982.68085500000086</c:v>
                </c:pt>
                <c:pt idx="5">
                  <c:v>1121.756834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5-4CB3-BFCA-97D59A8C37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170.205252</c:v>
                </c:pt>
                <c:pt idx="1">
                  <c:v>217.51112899999998</c:v>
                </c:pt>
                <c:pt idx="2">
                  <c:v>398.33425499999998</c:v>
                </c:pt>
                <c:pt idx="3">
                  <c:v>561.78830600000003</c:v>
                </c:pt>
                <c:pt idx="4">
                  <c:v>565.6602979999999</c:v>
                </c:pt>
                <c:pt idx="5">
                  <c:v>524.14131699999996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5-4CB3-BFCA-97D59A8C3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698231992"/>
        <c:axId val="698231008"/>
      </c:barChart>
      <c:catAx>
        <c:axId val="69823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98231008"/>
        <c:crosses val="autoZero"/>
        <c:auto val="1"/>
        <c:lblAlgn val="ctr"/>
        <c:lblOffset val="100"/>
        <c:noMultiLvlLbl val="0"/>
      </c:catAx>
      <c:valAx>
        <c:axId val="69823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sz="1400" dirty="0"/>
                  <a:t>Total</a:t>
                </a:r>
                <a:r>
                  <a:rPr lang="en-AU" sz="1400" baseline="0" dirty="0"/>
                  <a:t> Rail Weight in Tonnes (000s)</a:t>
                </a:r>
                <a:endParaRPr lang="en-A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9823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b="1" dirty="0"/>
              <a:t>EU27 Rail Trade Weight</a:t>
            </a:r>
            <a:r>
              <a:rPr lang="en-AU" b="1" baseline="0" dirty="0"/>
              <a:t> </a:t>
            </a:r>
            <a:r>
              <a:rPr lang="en-AU" b="1" dirty="0"/>
              <a:t>with</a:t>
            </a:r>
            <a:r>
              <a:rPr lang="en-AU" b="1" baseline="0" dirty="0"/>
              <a:t> China Jan-Jun 2020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862327755905515E-2"/>
          <c:y val="0.12329025226432752"/>
          <c:w val="0.88795017224409456"/>
          <c:h val="0.71242037320526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0.25360830018193448</c:v>
                </c:pt>
                <c:pt idx="1">
                  <c:v>-0.12511662395481027</c:v>
                </c:pt>
                <c:pt idx="2">
                  <c:v>6.9055194321677948E-2</c:v>
                </c:pt>
                <c:pt idx="3">
                  <c:v>0.53337231824206066</c:v>
                </c:pt>
                <c:pt idx="4">
                  <c:v>0.53528143305911224</c:v>
                </c:pt>
                <c:pt idx="5">
                  <c:v>0.72138861604056426</c:v>
                </c:pt>
                <c:pt idx="6">
                  <c:v>0.58339444104484262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5-4CB3-BFCA-97D59A8C37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-4.8202650936430835E-3</c:v>
                </c:pt>
                <c:pt idx="1">
                  <c:v>-0.20319091797960498</c:v>
                </c:pt>
                <c:pt idx="2">
                  <c:v>-1.8197904944452503E-3</c:v>
                </c:pt>
                <c:pt idx="3">
                  <c:v>6.5607037279551861E-2</c:v>
                </c:pt>
                <c:pt idx="4">
                  <c:v>0.3693871563747344</c:v>
                </c:pt>
                <c:pt idx="5">
                  <c:v>1.4185758153298331</c:v>
                </c:pt>
                <c:pt idx="6">
                  <c:v>0.72859215637543917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5-4CB3-BFCA-97D59A8C3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698231992"/>
        <c:axId val="698231008"/>
      </c:barChart>
      <c:catAx>
        <c:axId val="69823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98231008"/>
        <c:crosses val="autoZero"/>
        <c:auto val="1"/>
        <c:lblAlgn val="ctr"/>
        <c:lblOffset val="100"/>
        <c:noMultiLvlLbl val="0"/>
      </c:catAx>
      <c:valAx>
        <c:axId val="698231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sz="1400" baseline="0" dirty="0"/>
                  <a:t>YoY Growth in Rail Tonnage</a:t>
                </a:r>
                <a:endParaRPr lang="en-AU" sz="1400" dirty="0"/>
              </a:p>
            </c:rich>
          </c:tx>
          <c:layout>
            <c:manualLayout>
              <c:xMode val="edge"/>
              <c:yMode val="edge"/>
              <c:x val="3.9448203740157478E-2"/>
              <c:y val="0.16130217339465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698231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1140625"/>
          <c:y val="0.7087498495214436"/>
          <c:w val="0.11200565944881888"/>
          <c:h val="0.142227027286317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sz="1600" b="1"/>
              <a:t>1H 2020 EU-27 to Asia</a:t>
            </a:r>
            <a:r>
              <a:rPr lang="en-AU" sz="1600" b="1" baseline="0"/>
              <a:t> Pacific</a:t>
            </a:r>
            <a:r>
              <a:rPr lang="en-AU" sz="1600" b="1"/>
              <a:t> Air</a:t>
            </a:r>
            <a:r>
              <a:rPr lang="en-AU" sz="1600" b="1" baseline="0"/>
              <a:t> Trade</a:t>
            </a:r>
            <a:endParaRPr lang="en-AU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71382874015749"/>
          <c:y val="9.3972742742818471E-2"/>
          <c:w val="0.86134867125984249"/>
          <c:h val="0.74671789184252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-4.7615409442283596E-2</c:v>
                </c:pt>
                <c:pt idx="1">
                  <c:v>-8.2932349820046825E-2</c:v>
                </c:pt>
                <c:pt idx="2">
                  <c:v>-0.13149294405217471</c:v>
                </c:pt>
                <c:pt idx="3">
                  <c:v>-0.23203401216602015</c:v>
                </c:pt>
                <c:pt idx="4">
                  <c:v>-0.28360066759534064</c:v>
                </c:pt>
                <c:pt idx="5">
                  <c:v>-6.0662732321364099E-2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9-47C8-B335-6BF918BF7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8749999999997E-2"/>
                  <c:y val="-2.8820216088080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99-47C8-B335-6BF918BF7B73}"/>
                </c:ext>
              </c:extLst>
            </c:dLbl>
            <c:dLbl>
              <c:idx val="1"/>
              <c:layout>
                <c:manualLayout>
                  <c:x val="2.03125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99-47C8-B335-6BF918BF7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-1.8834425429768764E-2</c:v>
                </c:pt>
                <c:pt idx="1">
                  <c:v>-0.24985693947235743</c:v>
                </c:pt>
                <c:pt idx="2">
                  <c:v>-4.6733614719628891E-2</c:v>
                </c:pt>
                <c:pt idx="3">
                  <c:v>9.352890972960437E-2</c:v>
                </c:pt>
                <c:pt idx="4">
                  <c:v>0.16868604590436798</c:v>
                </c:pt>
                <c:pt idx="5">
                  <c:v>0.17259857758227981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9-47C8-B335-6BF918BF7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Imports ex COVID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99-47C8-B335-6BF918BF7B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9-47C8-B335-6BF918BF7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Sheet1!$D$2:$D$7</c:f>
              <c:numCache>
                <c:formatCode>0%</c:formatCode>
                <c:ptCount val="6"/>
                <c:pt idx="0">
                  <c:v>-1.8834425429768764E-2</c:v>
                </c:pt>
                <c:pt idx="1">
                  <c:v>-0.24985693947235743</c:v>
                </c:pt>
                <c:pt idx="2">
                  <c:v>-7.2176004712072195E-2</c:v>
                </c:pt>
                <c:pt idx="3">
                  <c:v>-0.1672639791870737</c:v>
                </c:pt>
                <c:pt idx="4">
                  <c:v>-0.23827072756677348</c:v>
                </c:pt>
                <c:pt idx="5">
                  <c:v>-5.7820115559979124E-2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9-47C8-B335-6BF918BF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906807288"/>
        <c:axId val="906807944"/>
      </c:barChart>
      <c:dateAx>
        <c:axId val="9068072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906807944"/>
        <c:crosses val="autoZero"/>
        <c:auto val="1"/>
        <c:lblOffset val="100"/>
        <c:baseTimeUnit val="months"/>
      </c:dateAx>
      <c:valAx>
        <c:axId val="906807944"/>
        <c:scaling>
          <c:orientation val="minMax"/>
          <c:min val="-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9068072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24815452755906"/>
          <c:y val="0.1113068515638598"/>
          <c:w val="0.23375356791338586"/>
          <c:h val="0.19409320762932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sz="1600" b="1" dirty="0"/>
              <a:t>EU28 Rail Exports to China 2014 - 2019</a:t>
            </a:r>
          </a:p>
        </c:rich>
      </c:tx>
      <c:layout>
        <c:manualLayout>
          <c:xMode val="edge"/>
          <c:yMode val="edge"/>
          <c:x val="0.2686719247788904"/>
          <c:y val="4.4204325619504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1527239495954"/>
          <c:y val="0.13376971472314983"/>
          <c:w val="0.72235825407681498"/>
          <c:h val="0.71963389072551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equipment and parts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137.31700000000001</c:v>
                </c:pt>
                <c:pt idx="1">
                  <c:v>629.64</c:v>
                </c:pt>
                <c:pt idx="2">
                  <c:v>1757.943</c:v>
                </c:pt>
                <c:pt idx="3">
                  <c:v>73355.691999999894</c:v>
                </c:pt>
                <c:pt idx="4">
                  <c:v>66416.053</c:v>
                </c:pt>
                <c:pt idx="5">
                  <c:v>63241.5459999999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7-42A2-986D-EB6DB70AED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Automotive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48154.205000000002</c:v>
                </c:pt>
                <c:pt idx="1">
                  <c:v>52729.625999999997</c:v>
                </c:pt>
                <c:pt idx="2">
                  <c:v>151296.53700000001</c:v>
                </c:pt>
                <c:pt idx="3">
                  <c:v>181311.111</c:v>
                </c:pt>
                <c:pt idx="4">
                  <c:v>180512.90100000001</c:v>
                </c:pt>
                <c:pt idx="5">
                  <c:v>149592.57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7-42A2-986D-EB6DB70AED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Raw materials and supplies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136.083</c:v>
                </c:pt>
                <c:pt idx="1">
                  <c:v>209.203</c:v>
                </c:pt>
                <c:pt idx="2">
                  <c:v>488.19799999999998</c:v>
                </c:pt>
                <c:pt idx="3">
                  <c:v>251966.364999999</c:v>
                </c:pt>
                <c:pt idx="4">
                  <c:v>258107.27100000001</c:v>
                </c:pt>
                <c:pt idx="5">
                  <c:v>234844.45300000001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7-42A2-986D-EB6DB70AED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Sheet1!$E$2:$E$7</c:f>
              <c:numCache>
                <c:formatCode>#,##0</c:formatCode>
                <c:ptCount val="6"/>
                <c:pt idx="0">
                  <c:v>16.841999999999999</c:v>
                </c:pt>
                <c:pt idx="1">
                  <c:v>0</c:v>
                </c:pt>
                <c:pt idx="2">
                  <c:v>0</c:v>
                </c:pt>
                <c:pt idx="3">
                  <c:v>18306.197</c:v>
                </c:pt>
                <c:pt idx="4">
                  <c:v>26807.146000000001</c:v>
                </c:pt>
                <c:pt idx="5">
                  <c:v>37353.875999999997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E7-42A2-986D-EB6DB70AED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Seafood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Sheet1!$F$2:$F$7</c:f>
              <c:numCache>
                <c:formatCode>#,##0</c:formatCode>
                <c:ptCount val="6"/>
                <c:pt idx="0">
                  <c:v>105281.208</c:v>
                </c:pt>
                <c:pt idx="1">
                  <c:v>124802.27899999999</c:v>
                </c:pt>
                <c:pt idx="2">
                  <c:v>192445.016</c:v>
                </c:pt>
                <c:pt idx="3">
                  <c:v>0</c:v>
                </c:pt>
                <c:pt idx="4">
                  <c:v>39.627000000000002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7-42A2-986D-EB6DB70AED0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Sheet1!$G$2:$G$7</c:f>
              <c:numCache>
                <c:formatCode>#,##0</c:formatCode>
                <c:ptCount val="6"/>
                <c:pt idx="0">
                  <c:v>16479.597000000009</c:v>
                </c:pt>
                <c:pt idx="1">
                  <c:v>39140.380999999994</c:v>
                </c:pt>
                <c:pt idx="2">
                  <c:v>52346.560999999987</c:v>
                </c:pt>
                <c:pt idx="3">
                  <c:v>36848.941000001039</c:v>
                </c:pt>
                <c:pt idx="4">
                  <c:v>33777.29999999993</c:v>
                </c:pt>
                <c:pt idx="5">
                  <c:v>39108.87200000009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E7-42A2-986D-EB6DB70AE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449008"/>
        <c:axId val="559392984"/>
      </c:barChart>
      <c:catAx>
        <c:axId val="61244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59392984"/>
        <c:crosses val="autoZero"/>
        <c:auto val="1"/>
        <c:lblAlgn val="ctr"/>
        <c:lblOffset val="100"/>
        <c:noMultiLvlLbl val="0"/>
      </c:catAx>
      <c:valAx>
        <c:axId val="55939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baseline="0" dirty="0"/>
                  <a:t>Thousands of Tonnes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61244900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US" b="1" dirty="0"/>
              <a:t>Rail</a:t>
            </a:r>
            <a:r>
              <a:rPr lang="en-US" b="1" baseline="0" dirty="0"/>
              <a:t> Imports from China to Europe, </a:t>
            </a:r>
          </a:p>
          <a:p>
            <a:pPr>
              <a:defRPr b="1"/>
            </a:pPr>
            <a:r>
              <a:rPr lang="en-US" b="1" baseline="0" dirty="0"/>
              <a:t>Growth by Commodity 2014-2019</a:t>
            </a:r>
            <a:endParaRPr lang="en-US" b="1" dirty="0"/>
          </a:p>
        </c:rich>
      </c:tx>
      <c:layout>
        <c:manualLayout>
          <c:xMode val="edge"/>
          <c:yMode val="edge"/>
          <c:x val="0.29782141180665983"/>
          <c:y val="2.0914988201038806E-2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94043384352588"/>
          <c:y val="0.10957913516168062"/>
          <c:w val="0.82181436604144908"/>
          <c:h val="0.75918939914070493"/>
        </c:manualLayout>
      </c:layout>
      <c:bubbleChart>
        <c:varyColors val="0"/>
        <c:ser>
          <c:idx val="0"/>
          <c:order val="0"/>
          <c:tx>
            <c:v>Imports</c:v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31185978727197966"/>
                  <c:y val="-0.13247856937568761"/>
                </c:manualLayout>
              </c:layout>
              <c:tx>
                <c:strRef>
                  <c:f>Annual!$B$4</c:f>
                  <c:strCache>
                    <c:ptCount val="1"/>
                    <c:pt idx="0">
                      <c:v>Industrial equipment and parts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{3EE40AB6-57D9-4FF8-9D72-ED62DB11F68F}</c15:txfldGUID>
                      <c15:f>Annual!$B$4</c15:f>
                      <c15:dlblFieldTableCache>
                        <c:ptCount val="1"/>
                        <c:pt idx="0">
                          <c:v>Industrial equipment and parts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74E5-4CC2-BA04-9A444BFA21E9}"/>
                </c:ext>
              </c:extLst>
            </c:dLbl>
            <c:dLbl>
              <c:idx val="1"/>
              <c:layout>
                <c:manualLayout>
                  <c:x val="1.0207015003038452E-3"/>
                  <c:y val="-3.2458431854177905E-2"/>
                </c:manualLayout>
              </c:layout>
              <c:tx>
                <c:strRef>
                  <c:f>Annual!$B$5</c:f>
                  <c:strCache>
                    <c:ptCount val="1"/>
                    <c:pt idx="0">
                      <c:v>Computers and accessories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{D5C3FFCE-B4B6-40C0-ACEB-C5D6FE820D79}</c15:txfldGUID>
                      <c15:f>Annual!$B$5</c15:f>
                      <c15:dlblFieldTableCache>
                        <c:ptCount val="1"/>
                        <c:pt idx="0">
                          <c:v>Computers and accessories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74E5-4CC2-BA04-9A444BFA21E9}"/>
                </c:ext>
              </c:extLst>
            </c:dLbl>
            <c:dLbl>
              <c:idx val="2"/>
              <c:layout>
                <c:manualLayout>
                  <c:x val="7.6880716807793395E-3"/>
                  <c:y val="7.3953496235396279E-2"/>
                </c:manualLayout>
              </c:layout>
              <c:tx>
                <c:strRef>
                  <c:f>Annual!$B$6</c:f>
                  <c:strCache>
                    <c:ptCount val="1"/>
                    <c:pt idx="0">
                      <c:v>Raw materials and supplies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{17B0079F-1EAB-4D9D-BA30-DC9473B204DF}</c15:txfldGUID>
                      <c15:f>Annual!$B$6</c15:f>
                      <c15:dlblFieldTableCache>
                        <c:ptCount val="1"/>
                        <c:pt idx="0">
                          <c:v>Raw materials and supplies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74E5-4CC2-BA04-9A444BFA21E9}"/>
                </c:ext>
              </c:extLst>
            </c:dLbl>
            <c:dLbl>
              <c:idx val="3"/>
              <c:layout>
                <c:manualLayout>
                  <c:x val="-0.30815493799981319"/>
                  <c:y val="-8.9152937948827601E-2"/>
                </c:manualLayout>
              </c:layout>
              <c:tx>
                <c:strRef>
                  <c:f>Annual!$B$7</c:f>
                  <c:strCache>
                    <c:ptCount val="1"/>
                    <c:pt idx="0">
                      <c:v>Mobile phones and communications equipment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1513755514399"/>
                      <c:h val="0.12641933681427833"/>
                    </c:manualLayout>
                  </c15:layout>
                  <c15:dlblFieldTable>
                    <c15:dlblFTEntry>
                      <c15:txfldGUID>{C654C7A9-3A55-4473-95E4-202A25EDFF36}</c15:txfldGUID>
                      <c15:f>Annual!$B$7</c15:f>
                      <c15:dlblFieldTableCache>
                        <c:ptCount val="1"/>
                        <c:pt idx="0">
                          <c:v>Mobile phones and communications equipment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74E5-4CC2-BA04-9A444BFA21E9}"/>
                </c:ext>
              </c:extLst>
            </c:dLbl>
            <c:dLbl>
              <c:idx val="4"/>
              <c:tx>
                <c:strRef>
                  <c:f>Annual!$B$8</c:f>
                  <c:strCache>
                    <c:ptCount val="1"/>
                    <c:pt idx="0">
                      <c:v>Automotive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{233A5069-7608-44BF-98DB-7A1C40317F0B}</c15:txfldGUID>
                      <c15:f>Annual!$B$8</c15:f>
                      <c15:dlblFieldTableCache>
                        <c:ptCount val="1"/>
                        <c:pt idx="0">
                          <c:v>Automotive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74E5-4CC2-BA04-9A444BFA21E9}"/>
                </c:ext>
              </c:extLst>
            </c:dLbl>
            <c:dLbl>
              <c:idx val="5"/>
              <c:layout>
                <c:manualLayout>
                  <c:x val="6.031417956340903E-3"/>
                  <c:y val="5.0283241409078659E-2"/>
                </c:manualLayout>
              </c:layout>
              <c:tx>
                <c:strRef>
                  <c:f>Annual!$B$9</c:f>
                  <c:strCache>
                    <c:ptCount val="1"/>
                    <c:pt idx="0">
                      <c:v>Apparel and footwear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{A366D28B-13EB-4D85-8638-80107C729FC7}</c15:txfldGUID>
                      <c15:f>Annual!$B$9</c15:f>
                      <c15:dlblFieldTableCache>
                        <c:ptCount val="1"/>
                        <c:pt idx="0">
                          <c:v>Apparel and footwear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74E5-4CC2-BA04-9A444BFA21E9}"/>
                </c:ext>
              </c:extLst>
            </c:dLbl>
            <c:dLbl>
              <c:idx val="6"/>
              <c:tx>
                <c:strRef>
                  <c:f>Annual!$B$10</c:f>
                  <c:strCache>
                    <c:ptCount val="1"/>
                    <c:pt idx="0">
                      <c:v>Office Equipment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{FFADEE0D-D1F3-4210-99CC-C514BC6BF374}</c15:txfldGUID>
                      <c15:f>Annual!$B$10</c15:f>
                      <c15:dlblFieldTableCache>
                        <c:ptCount val="1"/>
                        <c:pt idx="0">
                          <c:v>Office Equipment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74E5-4CC2-BA04-9A444BFA21E9}"/>
                </c:ext>
              </c:extLst>
            </c:dLbl>
            <c:dLbl>
              <c:idx val="7"/>
              <c:layout>
                <c:manualLayout>
                  <c:x val="-0.19971738152160334"/>
                  <c:y val="-1.7705610835655781E-2"/>
                </c:manualLayout>
              </c:layout>
              <c:tx>
                <c:strRef>
                  <c:f>Annual!$B$11</c:f>
                  <c:strCache>
                    <c:ptCount val="1"/>
                    <c:pt idx="0">
                      <c:v>Household goods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{58837139-84D9-444B-A810-779C0A5C2359}</c15:txfldGUID>
                      <c15:f>Annual!$B$11</c15:f>
                      <c15:dlblFieldTableCache>
                        <c:ptCount val="1"/>
                        <c:pt idx="0">
                          <c:v>Household goods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74E5-4CC2-BA04-9A444BFA21E9}"/>
                </c:ext>
              </c:extLst>
            </c:dLbl>
            <c:dLbl>
              <c:idx val="8"/>
              <c:layout>
                <c:manualLayout>
                  <c:x val="-0.21999410503946354"/>
                  <c:y val="-7.4367802735321703E-2"/>
                </c:manualLayout>
              </c:layout>
              <c:tx>
                <c:strRef>
                  <c:f>Annual!$B$12</c:f>
                  <c:strCache>
                    <c:ptCount val="1"/>
                    <c:pt idx="0">
                      <c:v>Audio, Video, Optical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{565EEAB2-E60B-4DBD-B2B4-9FEADDC40203}</c15:txfldGUID>
                      <c15:f>Annual!$B$12</c15:f>
                      <c15:dlblFieldTableCache>
                        <c:ptCount val="1"/>
                        <c:pt idx="0">
                          <c:v>Audio, Video, Optical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74E5-4CC2-BA04-9A444BFA21E9}"/>
                </c:ext>
              </c:extLst>
            </c:dLbl>
            <c:dLbl>
              <c:idx val="9"/>
              <c:layout>
                <c:manualLayout>
                  <c:x val="-8.1373501545910998E-2"/>
                  <c:y val="4.9426380238778364E-2"/>
                </c:manualLayout>
              </c:layout>
              <c:tx>
                <c:strRef>
                  <c:f>Annual!$B$13</c:f>
                  <c:strCache>
                    <c:ptCount val="1"/>
                    <c:pt idx="0">
                      <c:v>Other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{2A9AC053-2CB4-4619-94B2-DD8D30A903D7}</c15:txfldGUID>
                      <c15:f>Annual!$B$13</c15:f>
                      <c15:dlblFieldTableCache>
                        <c:ptCount val="1"/>
                        <c:pt idx="0">
                          <c:v>Other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74E5-4CC2-BA04-9A444BFA2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Annual!$AF$4:$AF$13</c:f>
              <c:numCache>
                <c:formatCode>0%</c:formatCode>
                <c:ptCount val="10"/>
                <c:pt idx="0">
                  <c:v>0.43186052922724549</c:v>
                </c:pt>
                <c:pt idx="1">
                  <c:v>0.24652439215037525</c:v>
                </c:pt>
                <c:pt idx="2">
                  <c:v>0.35565243512682465</c:v>
                </c:pt>
                <c:pt idx="3">
                  <c:v>0.43794385031525351</c:v>
                </c:pt>
                <c:pt idx="4">
                  <c:v>0.84985282579620702</c:v>
                </c:pt>
                <c:pt idx="5">
                  <c:v>0.52613078942008284</c:v>
                </c:pt>
                <c:pt idx="6">
                  <c:v>0.17681211947008779</c:v>
                </c:pt>
                <c:pt idx="7">
                  <c:v>0.36265960356013149</c:v>
                </c:pt>
                <c:pt idx="8">
                  <c:v>0.39712852493443296</c:v>
                </c:pt>
                <c:pt idx="9">
                  <c:v>0.32473373645840153</c:v>
                </c:pt>
              </c:numCache>
            </c:numRef>
          </c:xVal>
          <c:yVal>
            <c:numRef>
              <c:f>Annual!$O$4:$O$13</c:f>
              <c:numCache>
                <c:formatCode>0%</c:formatCode>
                <c:ptCount val="10"/>
                <c:pt idx="0">
                  <c:v>0.2870823795590296</c:v>
                </c:pt>
                <c:pt idx="1">
                  <c:v>2.9449716245425028E-2</c:v>
                </c:pt>
                <c:pt idx="2">
                  <c:v>0.20059774708594569</c:v>
                </c:pt>
                <c:pt idx="3">
                  <c:v>0.42696237300400086</c:v>
                </c:pt>
                <c:pt idx="4">
                  <c:v>0.50450957083195647</c:v>
                </c:pt>
                <c:pt idx="5">
                  <c:v>0.45046988194847781</c:v>
                </c:pt>
                <c:pt idx="6">
                  <c:v>0.18092576116726877</c:v>
                </c:pt>
                <c:pt idx="7">
                  <c:v>0.2678468378352592</c:v>
                </c:pt>
                <c:pt idx="8">
                  <c:v>0.27020981466315508</c:v>
                </c:pt>
                <c:pt idx="9">
                  <c:v>0.24865916734814197</c:v>
                </c:pt>
              </c:numCache>
            </c:numRef>
          </c:yVal>
          <c:bubbleSize>
            <c:numRef>
              <c:f>Annual!$Y$4:$Y$13</c:f>
              <c:numCache>
                <c:formatCode>#,##0</c:formatCode>
                <c:ptCount val="10"/>
                <c:pt idx="0">
                  <c:v>2157504.4009999898</c:v>
                </c:pt>
                <c:pt idx="1">
                  <c:v>1975704.584</c:v>
                </c:pt>
                <c:pt idx="2">
                  <c:v>1167878.483</c:v>
                </c:pt>
                <c:pt idx="3">
                  <c:v>1014793.138</c:v>
                </c:pt>
                <c:pt idx="4">
                  <c:v>947578.44099999999</c:v>
                </c:pt>
                <c:pt idx="5">
                  <c:v>829965.35699999996</c:v>
                </c:pt>
                <c:pt idx="6">
                  <c:v>813805.86300000094</c:v>
                </c:pt>
                <c:pt idx="7">
                  <c:v>611380.195000001</c:v>
                </c:pt>
                <c:pt idx="8">
                  <c:v>356996.18699999998</c:v>
                </c:pt>
                <c:pt idx="9">
                  <c:v>153897.80300000001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74E5-4CC2-BA04-9A444BFA2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sizeRepresents val="w"/>
        <c:axId val="545553048"/>
        <c:axId val="545555672"/>
      </c:bubbleChart>
      <c:valAx>
        <c:axId val="545553048"/>
        <c:scaling>
          <c:orientation val="minMax"/>
          <c:max val="0.9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/>
                  <a:t>Growth</a:t>
                </a:r>
                <a:r>
                  <a:rPr lang="en-AU" baseline="0"/>
                  <a:t> in Value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45555672"/>
        <c:crosses val="autoZero"/>
        <c:crossBetween val="midCat"/>
      </c:valAx>
      <c:valAx>
        <c:axId val="545555672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/>
                  <a:t>Growth in Weight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45553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dirty="0"/>
              <a:t>2019 Weight Share Imports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71-4F98-B228-4AFFD8C7D76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71-4F98-B228-4AFFD8C7D76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71-4F98-B228-4AFFD8C7D76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71-4F98-B228-4AFFD8C7D762}"/>
              </c:ext>
            </c:extLst>
          </c:dPt>
          <c:dLbls>
            <c:dLbl>
              <c:idx val="0"/>
              <c:layout>
                <c:manualLayout>
                  <c:x val="6.393317947630299E-2"/>
                  <c:y val="-2.55804573174123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71-4F98-B228-4AFFD8C7D762}"/>
                </c:ext>
              </c:extLst>
            </c:dLbl>
            <c:dLbl>
              <c:idx val="1"/>
              <c:layout>
                <c:manualLayout>
                  <c:x val="5.0884487365868078E-2"/>
                  <c:y val="0.1759256494781870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71-4F98-B228-4AFFD8C7D762}"/>
                </c:ext>
              </c:extLst>
            </c:dLbl>
            <c:dLbl>
              <c:idx val="2"/>
              <c:layout>
                <c:manualLayout>
                  <c:x val="-1.6568500393217715E-2"/>
                  <c:y val="-2.8148103916509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71-4F98-B228-4AFFD8C7D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71-4F98-B228-4AFFD8C7D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Air_Sea_Rail_Post_Comparison!$C$2:$F$2</c:f>
              <c:strCache>
                <c:ptCount val="4"/>
                <c:pt idx="0">
                  <c:v>Air Tonnes</c:v>
                </c:pt>
                <c:pt idx="1">
                  <c:v>Rail Tonnes</c:v>
                </c:pt>
                <c:pt idx="2">
                  <c:v>Ocean Tonnes</c:v>
                </c:pt>
                <c:pt idx="3">
                  <c:v>Postal Tonnes</c:v>
                </c:pt>
              </c:strCache>
            </c:strRef>
          </c:cat>
          <c:val>
            <c:numRef>
              <c:f>Air_Sea_Rail_Post_Comparison!$C$3:$F$3</c:f>
              <c:numCache>
                <c:formatCode>#,##0</c:formatCode>
                <c:ptCount val="4"/>
                <c:pt idx="0">
                  <c:v>1381679.7889999864</c:v>
                </c:pt>
                <c:pt idx="1">
                  <c:v>1121756.8339999998</c:v>
                </c:pt>
                <c:pt idx="2">
                  <c:v>58956727.980999887</c:v>
                </c:pt>
                <c:pt idx="3">
                  <c:v>2676.3959999999997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71-4F98-B228-4AFFD8C7D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/>
              <a:t>2019 Value Share Imports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E-4266-B31D-D55118D184B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E-4266-B31D-D55118D184B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E-4266-B31D-D55118D184B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E-4266-B31D-D55118D184BD}"/>
              </c:ext>
            </c:extLst>
          </c:dPt>
          <c:dLbls>
            <c:dLbl>
              <c:idx val="0"/>
              <c:layout>
                <c:manualLayout>
                  <c:x val="3.1441505458837525E-2"/>
                  <c:y val="-2.00184855930824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7E-4266-B31D-D55118D184BD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07E-4266-B31D-D55118D184BD}"/>
                </c:ext>
              </c:extLst>
            </c:dLbl>
            <c:dLbl>
              <c:idx val="2"/>
              <c:layout>
                <c:manualLayout>
                  <c:x val="-1.4429289317340891E-2"/>
                  <c:y val="-1.15651589891271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E-4266-B31D-D55118D184B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E-4266-B31D-D55118D18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'[2020_09_19_Rail_from_China_to_Europe_Tonnes_by_Commodity_2014-Jul2020.xlsx]Air_Sea_Rail_Post_Comparison'!$H$2:$K$2</c:f>
              <c:strCache>
                <c:ptCount val="4"/>
                <c:pt idx="0">
                  <c:v>Air Value (EUR millions)</c:v>
                </c:pt>
                <c:pt idx="1">
                  <c:v>Rail Value (EUR millions)</c:v>
                </c:pt>
                <c:pt idx="2">
                  <c:v>Ocean Value (EUR millions)</c:v>
                </c:pt>
                <c:pt idx="3">
                  <c:v>Postal Value (EUR millions)</c:v>
                </c:pt>
              </c:strCache>
            </c:strRef>
          </c:cat>
          <c:val>
            <c:numRef>
              <c:f>'[2020_09_19_Rail_from_China_to_Europe_Tonnes_by_Commodity_2014-Jul2020.xlsx]Air_Sea_Rail_Post_Comparison'!$H$3:$K$3</c:f>
              <c:numCache>
                <c:formatCode>#,##0</c:formatCode>
                <c:ptCount val="4"/>
                <c:pt idx="0">
                  <c:v>71062.975166999895</c:v>
                </c:pt>
                <c:pt idx="1">
                  <c:v>10553.989895999995</c:v>
                </c:pt>
                <c:pt idx="2">
                  <c:v>250622.80342000033</c:v>
                </c:pt>
                <c:pt idx="3">
                  <c:v>422.29612299999997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7E-4266-B31D-D55118D1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sz="1600" b="1" baseline="0" dirty="0"/>
              <a:t>Top Rail Imports Unit Value China to EU compared to Air and Sea</a:t>
            </a:r>
            <a:endParaRPr lang="en-AU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70190456962109"/>
          <c:y val="0.118486770505683"/>
          <c:w val="0.68147250824416183"/>
          <c:h val="0.69464814364854599"/>
        </c:manualLayout>
      </c:layout>
      <c:barChart>
        <c:barDir val="bar"/>
        <c:grouping val="clustered"/>
        <c:varyColors val="0"/>
        <c:ser>
          <c:idx val="0"/>
          <c:order val="0"/>
          <c:tx>
            <c:v>Air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Air_Sea_Rail_Post_Comparison!$B$4:$B$12</c:f>
              <c:strCache>
                <c:ptCount val="9"/>
                <c:pt idx="0">
                  <c:v>Industrial equipment and parts</c:v>
                </c:pt>
                <c:pt idx="1">
                  <c:v>Computers and accessories</c:v>
                </c:pt>
                <c:pt idx="2">
                  <c:v>Raw Materials and Supplies</c:v>
                </c:pt>
                <c:pt idx="3">
                  <c:v>Mobile phones</c:v>
                </c:pt>
                <c:pt idx="4">
                  <c:v>Automotive</c:v>
                </c:pt>
                <c:pt idx="5">
                  <c:v>Apparel and footwear</c:v>
                </c:pt>
                <c:pt idx="6">
                  <c:v>Office Equipment</c:v>
                </c:pt>
                <c:pt idx="7">
                  <c:v>Household goods</c:v>
                </c:pt>
                <c:pt idx="8">
                  <c:v>Audio, Video, Optical</c:v>
                </c:pt>
              </c:strCache>
            </c:strRef>
          </c:cat>
          <c:val>
            <c:numRef>
              <c:f>Air_Sea_Rail_Post_Comparison!$P$4:$P$11</c:f>
              <c:numCache>
                <c:formatCode>0</c:formatCode>
                <c:ptCount val="8"/>
                <c:pt idx="0">
                  <c:v>39.410748922223164</c:v>
                </c:pt>
                <c:pt idx="1">
                  <c:v>66.364661682105805</c:v>
                </c:pt>
                <c:pt idx="2">
                  <c:v>33.896348401308792</c:v>
                </c:pt>
                <c:pt idx="3">
                  <c:v>151.47023802465407</c:v>
                </c:pt>
                <c:pt idx="4">
                  <c:v>27.415739495886335</c:v>
                </c:pt>
                <c:pt idx="5">
                  <c:v>30.025174310745587</c:v>
                </c:pt>
                <c:pt idx="6">
                  <c:v>36.743607025370416</c:v>
                </c:pt>
                <c:pt idx="7">
                  <c:v>17.259215499302314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5-499C-B740-4A4D53C08DA1}"/>
            </c:ext>
          </c:extLst>
        </c:ser>
        <c:ser>
          <c:idx val="1"/>
          <c:order val="1"/>
          <c:tx>
            <c:v>Rail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04102564102569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75-499C-B740-4A4D53C08D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Rail: 24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75-499C-B740-4A4D53C08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Air_Sea_Rail_Post_Comparison!$B$4:$B$12</c:f>
              <c:strCache>
                <c:ptCount val="9"/>
                <c:pt idx="0">
                  <c:v>Industrial equipment and parts</c:v>
                </c:pt>
                <c:pt idx="1">
                  <c:v>Computers and accessories</c:v>
                </c:pt>
                <c:pt idx="2">
                  <c:v>Raw Materials and Supplies</c:v>
                </c:pt>
                <c:pt idx="3">
                  <c:v>Mobile phones</c:v>
                </c:pt>
                <c:pt idx="4">
                  <c:v>Automotive</c:v>
                </c:pt>
                <c:pt idx="5">
                  <c:v>Apparel and footwear</c:v>
                </c:pt>
                <c:pt idx="6">
                  <c:v>Office Equipment</c:v>
                </c:pt>
                <c:pt idx="7">
                  <c:v>Household goods</c:v>
                </c:pt>
                <c:pt idx="8">
                  <c:v>Audio, Video, Optical</c:v>
                </c:pt>
              </c:strCache>
            </c:strRef>
          </c:cat>
          <c:val>
            <c:numRef>
              <c:f>Air_Sea_Rail_Post_Comparison!$Q$4:$Q$11</c:f>
              <c:numCache>
                <c:formatCode>0</c:formatCode>
                <c:ptCount val="8"/>
                <c:pt idx="0">
                  <c:v>8.2936249259043091</c:v>
                </c:pt>
                <c:pt idx="1">
                  <c:v>62.419989414185792</c:v>
                </c:pt>
                <c:pt idx="2">
                  <c:v>3.4508956455105664</c:v>
                </c:pt>
                <c:pt idx="3">
                  <c:v>23.74365851914564</c:v>
                </c:pt>
                <c:pt idx="4">
                  <c:v>11.406104761750214</c:v>
                </c:pt>
                <c:pt idx="5">
                  <c:v>12.973150257140112</c:v>
                </c:pt>
                <c:pt idx="6">
                  <c:v>12.371245841152477</c:v>
                </c:pt>
                <c:pt idx="7">
                  <c:v>5.5715200531325619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5-499C-B740-4A4D53C08DA1}"/>
            </c:ext>
          </c:extLst>
        </c:ser>
        <c:ser>
          <c:idx val="2"/>
          <c:order val="2"/>
          <c:tx>
            <c:v>Sea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0.23983514368396264"/>
                  <c:y val="-2.6036728187834421E-3"/>
                </c:manualLayout>
              </c:layout>
              <c:tx>
                <c:rich>
                  <a:bodyPr/>
                  <a:lstStyle/>
                  <a:p>
                    <a:fld id="{181ED763-416F-4ACD-878F-75FC76243D0B}" type="SERIESNAME">
                      <a:rPr lang="en-US" smtClean="0"/>
                      <a:pPr/>
                      <a:t>[SERIES NAME]</a:t>
                    </a:fld>
                    <a:r>
                      <a:rPr lang="en-US" baseline="0" dirty="0"/>
                      <a:t>: 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75-499C-B740-4A4D53C08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Air_Sea_Rail_Post_Comparison!$B$4:$B$12</c:f>
              <c:strCache>
                <c:ptCount val="9"/>
                <c:pt idx="0">
                  <c:v>Industrial equipment and parts</c:v>
                </c:pt>
                <c:pt idx="1">
                  <c:v>Computers and accessories</c:v>
                </c:pt>
                <c:pt idx="2">
                  <c:v>Raw Materials and Supplies</c:v>
                </c:pt>
                <c:pt idx="3">
                  <c:v>Mobile phones</c:v>
                </c:pt>
                <c:pt idx="4">
                  <c:v>Automotive</c:v>
                </c:pt>
                <c:pt idx="5">
                  <c:v>Apparel and footwear</c:v>
                </c:pt>
                <c:pt idx="6">
                  <c:v>Office Equipment</c:v>
                </c:pt>
                <c:pt idx="7">
                  <c:v>Household goods</c:v>
                </c:pt>
                <c:pt idx="8">
                  <c:v>Audio, Video, Optical</c:v>
                </c:pt>
              </c:strCache>
            </c:strRef>
          </c:cat>
          <c:val>
            <c:numRef>
              <c:f>Air_Sea_Rail_Post_Comparison!$R$4:$R$11</c:f>
              <c:numCache>
                <c:formatCode>0</c:formatCode>
                <c:ptCount val="8"/>
                <c:pt idx="0">
                  <c:v>5.2540380470869934</c:v>
                </c:pt>
                <c:pt idx="1">
                  <c:v>27.612661244660906</c:v>
                </c:pt>
                <c:pt idx="2">
                  <c:v>2.0286060427275228</c:v>
                </c:pt>
                <c:pt idx="3">
                  <c:v>25.337912175797285</c:v>
                </c:pt>
                <c:pt idx="4">
                  <c:v>4.859834410768479</c:v>
                </c:pt>
                <c:pt idx="5">
                  <c:v>11.003063053932136</c:v>
                </c:pt>
                <c:pt idx="6">
                  <c:v>10.796228515310538</c:v>
                </c:pt>
                <c:pt idx="7">
                  <c:v>4.1538506415315064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5-499C-B740-4A4D53C0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1049312"/>
        <c:axId val="701048328"/>
      </c:barChart>
      <c:catAx>
        <c:axId val="70104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01048328"/>
        <c:crosses val="autoZero"/>
        <c:auto val="1"/>
        <c:lblAlgn val="ctr"/>
        <c:lblOffset val="100"/>
        <c:noMultiLvlLbl val="0"/>
      </c:catAx>
      <c:valAx>
        <c:axId val="70104832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/>
                  <a:t>2019 Customs</a:t>
                </a:r>
                <a:r>
                  <a:rPr lang="en-AU" baseline="0"/>
                  <a:t> Value in EUR/ KG</a:t>
                </a:r>
                <a:endParaRPr lang="en-AU"/>
              </a:p>
            </c:rich>
          </c:tx>
          <c:layout>
            <c:manualLayout>
              <c:xMode val="edge"/>
              <c:yMode val="edge"/>
              <c:x val="0.49967400228817549"/>
              <c:y val="0.898874022498306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010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180168248199749"/>
          <c:y val="0.11681275689595404"/>
          <c:w val="9.3148664109294024E-2"/>
          <c:h val="0.20274145271058253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0.93742</cdr:y>
    </cdr:from>
    <cdr:to>
      <cdr:x>0.57888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925E13-9EAB-4732-AE36-25B0454DB5E6}"/>
            </a:ext>
          </a:extLst>
        </cdr:cNvPr>
        <cdr:cNvSpPr txBox="1"/>
      </cdr:nvSpPr>
      <cdr:spPr>
        <a:xfrm xmlns:a="http://schemas.openxmlformats.org/drawingml/2006/main">
          <a:off x="0" y="4064821"/>
          <a:ext cx="4705165" cy="271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Source: Cargo Facts Consulting European Trade Database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0.93742</cdr:y>
    </cdr:from>
    <cdr:to>
      <cdr:x>0.57888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925E13-9EAB-4732-AE36-25B0454DB5E6}"/>
            </a:ext>
          </a:extLst>
        </cdr:cNvPr>
        <cdr:cNvSpPr txBox="1"/>
      </cdr:nvSpPr>
      <cdr:spPr>
        <a:xfrm xmlns:a="http://schemas.openxmlformats.org/drawingml/2006/main">
          <a:off x="0" y="4064821"/>
          <a:ext cx="4705165" cy="271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Source: Cargo Facts Consulting European Trade Database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0.93742</cdr:y>
    </cdr:from>
    <cdr:to>
      <cdr:x>0.57888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925E13-9EAB-4732-AE36-25B0454DB5E6}"/>
            </a:ext>
          </a:extLst>
        </cdr:cNvPr>
        <cdr:cNvSpPr txBox="1"/>
      </cdr:nvSpPr>
      <cdr:spPr>
        <a:xfrm xmlns:a="http://schemas.openxmlformats.org/drawingml/2006/main">
          <a:off x="0" y="4064821"/>
          <a:ext cx="4705165" cy="271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rPr>
            <a:t>Source: Cargo Facts Consulting European Trade Database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0.16732</cdr:x>
      <cdr:y>0.31827</cdr:y>
    </cdr:from>
    <cdr:to>
      <cdr:x>0.26517</cdr:x>
      <cdr:y>0.53045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4EC8D4-94CF-4812-ACF2-843B795DF1F1}"/>
            </a:ext>
          </a:extLst>
        </cdr:cNvPr>
        <cdr:cNvSpPr txBox="1"/>
      </cdr:nvSpPr>
      <cdr:spPr>
        <a:xfrm xmlns:a="http://schemas.openxmlformats.org/drawingml/2006/main">
          <a:off x="1563624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8011C9-660A-4798-92DB-6A3A36A9B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2E985-725E-4D73-9FA5-5604E683B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C7553-B59B-415D-B351-1E98A12D29AF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B6A84-AAF2-497B-8FD9-AA489006E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99C9B-F528-459B-B195-763A124B1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4C8A-DF96-4AD0-9A17-C1C8134A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8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34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27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97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88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55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0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73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34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6703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marR="0" lvl="5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marR="0" lvl="6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marR="0" lvl="7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marR="0" lvl="8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457189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914377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371566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182875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285943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2743131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20032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3657509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Text">
  <p:cSld name="2_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83302"/>
            <a:ext cx="3251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>
  <p:cSld name="3_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83302"/>
            <a:ext cx="3251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5832481"/>
            <a:ext cx="325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8432800" y="61722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5832481"/>
            <a:ext cx="325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dt" idx="10"/>
          </p:nvPr>
        </p:nvSpPr>
        <p:spPr>
          <a:xfrm>
            <a:off x="8432800" y="61722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76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CDF40-6540-4C8C-9278-43B06AF09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0" y="0"/>
            <a:ext cx="12192000" cy="6616700"/>
          </a:xfrm>
          <a:prstGeom prst="rect">
            <a:avLst/>
          </a:prstGeom>
        </p:spPr>
      </p:pic>
      <p:pic>
        <p:nvPicPr>
          <p:cNvPr id="7" name="Google Shape;130;p21">
            <a:extLst>
              <a:ext uri="{FF2B5EF4-FFF2-40B4-BE49-F238E27FC236}">
                <a16:creationId xmlns:a16="http://schemas.microsoft.com/office/drawing/2014/main" id="{65A43C2C-DCCD-4380-9D2C-AE4B964909C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4461"/>
            <a:ext cx="12192000" cy="4083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7174D0-B0A4-467E-A573-9BA54212228D}"/>
              </a:ext>
            </a:extLst>
          </p:cNvPr>
          <p:cNvCxnSpPr>
            <a:cxnSpLocks/>
          </p:cNvCxnSpPr>
          <p:nvPr userDrawn="1"/>
        </p:nvCxnSpPr>
        <p:spPr>
          <a:xfrm>
            <a:off x="0" y="276920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0;p21">
            <a:extLst>
              <a:ext uri="{FF2B5EF4-FFF2-40B4-BE49-F238E27FC236}">
                <a16:creationId xmlns:a16="http://schemas.microsoft.com/office/drawing/2014/main" id="{636D04EE-9EED-481A-A29A-C1810F1177B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F01393-046F-4F07-8EE5-D82766AB2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650"/>
            <a:ext cx="12192000" cy="6616700"/>
          </a:xfrm>
          <a:prstGeom prst="rect">
            <a:avLst/>
          </a:prstGeom>
        </p:spPr>
      </p:pic>
      <p:pic>
        <p:nvPicPr>
          <p:cNvPr id="96" name="Google Shape;96;p15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98" y="6375627"/>
            <a:ext cx="12238964" cy="5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p16">
            <a:extLst>
              <a:ext uri="{FF2B5EF4-FFF2-40B4-BE49-F238E27FC236}">
                <a16:creationId xmlns:a16="http://schemas.microsoft.com/office/drawing/2014/main" id="{B86CA522-02BF-4710-9125-8794C99FFC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Google Shape;132;p21">
            <a:extLst>
              <a:ext uri="{FF2B5EF4-FFF2-40B4-BE49-F238E27FC236}">
                <a16:creationId xmlns:a16="http://schemas.microsoft.com/office/drawing/2014/main" id="{F06A8BE7-1A27-408F-A478-C485F4EACF66}"/>
              </a:ext>
            </a:extLst>
          </p:cNvPr>
          <p:cNvSpPr txBox="1"/>
          <p:nvPr userDrawn="1"/>
        </p:nvSpPr>
        <p:spPr>
          <a:xfrm>
            <a:off x="254555" y="6424965"/>
            <a:ext cx="359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cargofactsconsulting.com</a:t>
            </a: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6842DC-BABF-4F63-99C3-773A797CC6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" y="0"/>
            <a:ext cx="12192000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79AB9-738B-46AD-9AE9-35CC462909DD}"/>
              </a:ext>
            </a:extLst>
          </p:cNvPr>
          <p:cNvCxnSpPr>
            <a:cxnSpLocks/>
          </p:cNvCxnSpPr>
          <p:nvPr userDrawn="1"/>
        </p:nvCxnSpPr>
        <p:spPr>
          <a:xfrm>
            <a:off x="-7815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498" y="6375627"/>
            <a:ext cx="12238964" cy="5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83" y="3327625"/>
            <a:ext cx="1223896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F6C1E-2F6A-41D8-BF32-5EBF7462B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" y="0"/>
            <a:ext cx="12192000" cy="685800"/>
          </a:xfrm>
          <a:prstGeom prst="rect">
            <a:avLst/>
          </a:prstGeom>
        </p:spPr>
      </p:pic>
      <p:sp>
        <p:nvSpPr>
          <p:cNvPr id="7" name="Google Shape;132;p21">
            <a:extLst>
              <a:ext uri="{FF2B5EF4-FFF2-40B4-BE49-F238E27FC236}">
                <a16:creationId xmlns:a16="http://schemas.microsoft.com/office/drawing/2014/main" id="{DF4D4A5F-2111-4A19-A642-B50966B3BE09}"/>
              </a:ext>
            </a:extLst>
          </p:cNvPr>
          <p:cNvSpPr txBox="1"/>
          <p:nvPr userDrawn="1"/>
        </p:nvSpPr>
        <p:spPr>
          <a:xfrm>
            <a:off x="254555" y="6424965"/>
            <a:ext cx="359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cargofactsconsulting.com</a:t>
            </a: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1" y="3429000"/>
            <a:ext cx="12191999" cy="1753767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7058"/>
              </a:lnSpc>
            </a:pPr>
            <a:r>
              <a:rPr lang="en-GB" sz="4400" b="1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China-to-Europe Rail:</a:t>
            </a:r>
          </a:p>
          <a:p>
            <a:pPr algn="ctr">
              <a:lnSpc>
                <a:spcPct val="97058"/>
              </a:lnSpc>
            </a:pPr>
            <a:r>
              <a:rPr lang="en-GB" sz="4400" b="1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 A Threat to Airfreight?</a:t>
            </a:r>
            <a:endParaRPr lang="en-GB" sz="2000" b="1" dirty="0">
              <a:solidFill>
                <a:schemeClr val="bg1"/>
              </a:solidFill>
              <a:latin typeface="Roboto"/>
              <a:ea typeface="Roboto"/>
              <a:cs typeface="Calibri"/>
              <a:sym typeface="Robo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8188471" y="6064380"/>
            <a:ext cx="3591000" cy="6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</a:pPr>
            <a:r>
              <a:rPr lang="en-US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cargofactsconsulting.com</a:t>
            </a:r>
          </a:p>
          <a:p>
            <a:pPr algn="r">
              <a:buClr>
                <a:schemeClr val="dk1"/>
              </a:buClr>
            </a:pP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310426" y="6130952"/>
            <a:ext cx="6009094" cy="5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8 October 2020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1DFEF-0DCB-4997-AD62-C6D2A06B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06" y="656083"/>
            <a:ext cx="5613021" cy="141448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5D263-FD20-42A1-A4DC-9341D9578B58}"/>
              </a:ext>
            </a:extLst>
          </p:cNvPr>
          <p:cNvCxnSpPr>
            <a:cxnSpLocks/>
          </p:cNvCxnSpPr>
          <p:nvPr/>
        </p:nvCxnSpPr>
        <p:spPr>
          <a:xfrm>
            <a:off x="427795" y="5981329"/>
            <a:ext cx="11248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0CE8B-8BFD-47ED-81D2-84748A2FB0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3A0B821-EE1E-45BB-B378-51067BA07B6E}"/>
              </a:ext>
            </a:extLst>
          </p:cNvPr>
          <p:cNvGraphicFramePr/>
          <p:nvPr/>
        </p:nvGraphicFramePr>
        <p:xfrm>
          <a:off x="2317394" y="1697976"/>
          <a:ext cx="8211312" cy="43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5064714-CBAB-4F37-A3A9-1DC16C368E6D}"/>
              </a:ext>
            </a:extLst>
          </p:cNvPr>
          <p:cNvSpPr txBox="1"/>
          <p:nvPr/>
        </p:nvSpPr>
        <p:spPr>
          <a:xfrm>
            <a:off x="4379976" y="349618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Seafood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DA6B78-8075-4ED9-B512-0336D224CDB0}"/>
              </a:ext>
            </a:extLst>
          </p:cNvPr>
          <p:cNvCxnSpPr>
            <a:cxnSpLocks/>
          </p:cNvCxnSpPr>
          <p:nvPr/>
        </p:nvCxnSpPr>
        <p:spPr>
          <a:xfrm>
            <a:off x="5241109" y="3764265"/>
            <a:ext cx="291011" cy="17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BF49BC-0467-49A0-84A5-6D2A70A63E69}"/>
              </a:ext>
            </a:extLst>
          </p:cNvPr>
          <p:cNvSpPr txBox="1"/>
          <p:nvPr/>
        </p:nvSpPr>
        <p:spPr>
          <a:xfrm>
            <a:off x="9113193" y="5029060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Ind. Equipment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51D27E-75FE-4E4F-8E7A-0506CDF34DFA}"/>
              </a:ext>
            </a:extLst>
          </p:cNvPr>
          <p:cNvSpPr txBox="1"/>
          <p:nvPr/>
        </p:nvSpPr>
        <p:spPr>
          <a:xfrm>
            <a:off x="9131808" y="457075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Automotive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634090-B330-4EF8-A42A-5E395CE38F22}"/>
              </a:ext>
            </a:extLst>
          </p:cNvPr>
          <p:cNvSpPr txBox="1"/>
          <p:nvPr/>
        </p:nvSpPr>
        <p:spPr>
          <a:xfrm>
            <a:off x="9140625" y="344126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Raw Materials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Supplies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1EA67E-0C00-47C6-A1B6-6B399A919C30}"/>
              </a:ext>
            </a:extLst>
          </p:cNvPr>
          <p:cNvSpPr txBox="1"/>
          <p:nvPr/>
        </p:nvSpPr>
        <p:spPr>
          <a:xfrm>
            <a:off x="9140625" y="2812231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4DBD6-EC9A-4932-908C-4F357D6C529D}"/>
              </a:ext>
            </a:extLst>
          </p:cNvPr>
          <p:cNvSpPr txBox="1"/>
          <p:nvPr/>
        </p:nvSpPr>
        <p:spPr>
          <a:xfrm>
            <a:off x="9131808" y="257906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7FEE7D-5363-460E-8A7E-3640435FFFED}"/>
              </a:ext>
            </a:extLst>
          </p:cNvPr>
          <p:cNvSpPr txBox="1"/>
          <p:nvPr/>
        </p:nvSpPr>
        <p:spPr>
          <a:xfrm>
            <a:off x="2308577" y="5736151"/>
            <a:ext cx="3498617" cy="2713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 European Trade Database</a:t>
            </a:r>
          </a:p>
        </p:txBody>
      </p:sp>
      <p:sp>
        <p:nvSpPr>
          <p:cNvPr id="13" name="Google Shape;142;p22">
            <a:extLst>
              <a:ext uri="{FF2B5EF4-FFF2-40B4-BE49-F238E27FC236}">
                <a16:creationId xmlns:a16="http://schemas.microsoft.com/office/drawing/2014/main" id="{32AA6FCA-EE69-4B33-95B8-D5B31521EDC5}"/>
              </a:ext>
            </a:extLst>
          </p:cNvPr>
          <p:cNvSpPr txBox="1">
            <a:spLocks/>
          </p:cNvSpPr>
          <p:nvPr/>
        </p:nvSpPr>
        <p:spPr>
          <a:xfrm>
            <a:off x="335047" y="725424"/>
            <a:ext cx="1035648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Font typeface="Arial"/>
              <a:buNone/>
            </a:pPr>
            <a:r>
              <a:rPr lang="en-GB" sz="24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The product mix on China-to-Europe rail services has changed over time.</a:t>
            </a:r>
            <a:endParaRPr lang="en-GB" sz="20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066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51C2A-E465-4836-A33E-19BBBA1CC4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DBA261-1181-4380-9C5A-49BCAF27E94D}"/>
              </a:ext>
            </a:extLst>
          </p:cNvPr>
          <p:cNvGraphicFramePr>
            <a:graphicFrameLocks noGrp="1"/>
          </p:cNvGraphicFramePr>
          <p:nvPr/>
        </p:nvGraphicFramePr>
        <p:xfrm>
          <a:off x="2088391" y="1563624"/>
          <a:ext cx="8244330" cy="467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0AD66479-E51A-4916-9ED8-73BA08651A2F}"/>
              </a:ext>
            </a:extLst>
          </p:cNvPr>
          <p:cNvSpPr txBox="1"/>
          <p:nvPr/>
        </p:nvSpPr>
        <p:spPr>
          <a:xfrm>
            <a:off x="2152375" y="5983424"/>
            <a:ext cx="3498617" cy="2713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 European Trade Database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899317-AB97-412A-9259-1A8F7B68042B}"/>
              </a:ext>
            </a:extLst>
          </p:cNvPr>
          <p:cNvCxnSpPr>
            <a:cxnSpLocks/>
          </p:cNvCxnSpPr>
          <p:nvPr/>
        </p:nvCxnSpPr>
        <p:spPr>
          <a:xfrm flipV="1">
            <a:off x="2990088" y="2258568"/>
            <a:ext cx="3904488" cy="33467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2D2EB6-298D-493B-B904-6424D242A30D}"/>
              </a:ext>
            </a:extLst>
          </p:cNvPr>
          <p:cNvSpPr txBox="1"/>
          <p:nvPr/>
        </p:nvSpPr>
        <p:spPr>
          <a:xfrm>
            <a:off x="8253473" y="4729448"/>
            <a:ext cx="129286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Products</a:t>
            </a:r>
          </a:p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Value: +35%</a:t>
            </a:r>
          </a:p>
          <a:p>
            <a:pPr algn="ctr"/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Weight: +25%</a:t>
            </a: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93DDB1DB-9EEC-4BEC-B0ED-25D56FC4518D}"/>
              </a:ext>
            </a:extLst>
          </p:cNvPr>
          <p:cNvSpPr txBox="1">
            <a:spLocks/>
          </p:cNvSpPr>
          <p:nvPr/>
        </p:nvSpPr>
        <p:spPr>
          <a:xfrm>
            <a:off x="335047" y="725424"/>
            <a:ext cx="1035648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Font typeface="Arial"/>
              <a:buNone/>
            </a:pPr>
            <a:r>
              <a:rPr lang="en-GB" sz="24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Rail imports and exports growth by weight and value</a:t>
            </a:r>
            <a:endParaRPr lang="en-GB" sz="20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8053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12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Rail : A threat to air</a:t>
            </a:r>
            <a:endParaRPr lang="en-GB" sz="48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5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78D8A-D552-4BC6-A46F-CD1702165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Google Shape;142;p22">
            <a:extLst>
              <a:ext uri="{FF2B5EF4-FFF2-40B4-BE49-F238E27FC236}">
                <a16:creationId xmlns:a16="http://schemas.microsoft.com/office/drawing/2014/main" id="{4204CB43-5438-415F-B3BE-444EB343CA30}"/>
              </a:ext>
            </a:extLst>
          </p:cNvPr>
          <p:cNvSpPr txBox="1">
            <a:spLocks/>
          </p:cNvSpPr>
          <p:nvPr/>
        </p:nvSpPr>
        <p:spPr>
          <a:xfrm>
            <a:off x="521308" y="771992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8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China-to-Europe rail – a “middle” mode</a:t>
            </a:r>
          </a:p>
        </p:txBody>
      </p:sp>
      <p:sp>
        <p:nvSpPr>
          <p:cNvPr id="8" name="Google Shape;141;p22">
            <a:extLst>
              <a:ext uri="{FF2B5EF4-FFF2-40B4-BE49-F238E27FC236}">
                <a16:creationId xmlns:a16="http://schemas.microsoft.com/office/drawing/2014/main" id="{0C34C459-FF83-49D8-B6F3-BA93C7343CC9}"/>
              </a:ext>
            </a:extLst>
          </p:cNvPr>
          <p:cNvSpPr txBox="1">
            <a:spLocks/>
          </p:cNvSpPr>
          <p:nvPr/>
        </p:nvSpPr>
        <p:spPr>
          <a:xfrm>
            <a:off x="605022" y="1610192"/>
            <a:ext cx="10894551" cy="407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14-18 day transit, compared to 30 days for ocean and 5 days for airfreight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Twice the cost of sea freight, one quarter of the cost of airfreight</a:t>
            </a:r>
          </a:p>
          <a:p>
            <a:pPr marL="13970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3656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5C9C6-E73D-4449-912B-EEB9200E8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706BDE-D526-4792-8364-DCAB731C4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691795"/>
              </p:ext>
            </p:extLst>
          </p:nvPr>
        </p:nvGraphicFramePr>
        <p:xfrm>
          <a:off x="1141444" y="2498681"/>
          <a:ext cx="5247729" cy="341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B62122-507A-40AC-B02B-31D25D974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53403"/>
              </p:ext>
            </p:extLst>
          </p:nvPr>
        </p:nvGraphicFramePr>
        <p:xfrm>
          <a:off x="6096000" y="2498680"/>
          <a:ext cx="5247729" cy="330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7CEEEC-57BD-40D3-9DA1-BEC0777190A1}"/>
              </a:ext>
            </a:extLst>
          </p:cNvPr>
          <p:cNvSpPr txBox="1"/>
          <p:nvPr/>
        </p:nvSpPr>
        <p:spPr>
          <a:xfrm>
            <a:off x="1864940" y="389908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Ocean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F5B20-7DB3-4C36-BA7C-C161632FF114}"/>
              </a:ext>
            </a:extLst>
          </p:cNvPr>
          <p:cNvSpPr txBox="1"/>
          <p:nvPr/>
        </p:nvSpPr>
        <p:spPr>
          <a:xfrm>
            <a:off x="5214288" y="470233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83D41-025B-41D9-ADF9-9D67317AE251}"/>
              </a:ext>
            </a:extLst>
          </p:cNvPr>
          <p:cNvSpPr txBox="1"/>
          <p:nvPr/>
        </p:nvSpPr>
        <p:spPr>
          <a:xfrm>
            <a:off x="5302985" y="3866984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Air</a:t>
            </a:r>
          </a:p>
        </p:txBody>
      </p:sp>
      <p:sp>
        <p:nvSpPr>
          <p:cNvPr id="8" name="Google Shape;142;p22">
            <a:extLst>
              <a:ext uri="{FF2B5EF4-FFF2-40B4-BE49-F238E27FC236}">
                <a16:creationId xmlns:a16="http://schemas.microsoft.com/office/drawing/2014/main" id="{67B78671-A96B-4F57-8D08-7EF39ED860CE}"/>
              </a:ext>
            </a:extLst>
          </p:cNvPr>
          <p:cNvSpPr txBox="1">
            <a:spLocks/>
          </p:cNvSpPr>
          <p:nvPr/>
        </p:nvSpPr>
        <p:spPr>
          <a:xfrm>
            <a:off x="521308" y="771992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China to Europe – 1.4m tonnes of airfreight and 1.1m tonnes by rail</a:t>
            </a:r>
          </a:p>
        </p:txBody>
      </p:sp>
    </p:spTree>
    <p:extLst>
      <p:ext uri="{BB962C8B-B14F-4D97-AF65-F5344CB8AC3E}">
        <p14:creationId xmlns:p14="http://schemas.microsoft.com/office/powerpoint/2010/main" val="395271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C4352-C9C3-4069-B11C-6413AB896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DBC8B8-9512-42FB-BC50-4F6693274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4016"/>
              </p:ext>
            </p:extLst>
          </p:nvPr>
        </p:nvGraphicFramePr>
        <p:xfrm>
          <a:off x="1452562" y="1681907"/>
          <a:ext cx="9286875" cy="451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1B6EFB83-0E9A-4DC9-8EED-C037FB431D61}"/>
              </a:ext>
            </a:extLst>
          </p:cNvPr>
          <p:cNvSpPr txBox="1"/>
          <p:nvPr/>
        </p:nvSpPr>
        <p:spPr>
          <a:xfrm>
            <a:off x="1452562" y="5929468"/>
            <a:ext cx="3498617" cy="2713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 European Trade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64A11-69B8-48F9-9B1C-41A7A47A629A}"/>
              </a:ext>
            </a:extLst>
          </p:cNvPr>
          <p:cNvSpPr txBox="1"/>
          <p:nvPr/>
        </p:nvSpPr>
        <p:spPr>
          <a:xfrm>
            <a:off x="9690755" y="3835313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Air: 151</a:t>
            </a:r>
          </a:p>
        </p:txBody>
      </p:sp>
      <p:sp>
        <p:nvSpPr>
          <p:cNvPr id="6" name="Google Shape;142;p22">
            <a:extLst>
              <a:ext uri="{FF2B5EF4-FFF2-40B4-BE49-F238E27FC236}">
                <a16:creationId xmlns:a16="http://schemas.microsoft.com/office/drawing/2014/main" id="{260FB734-CC60-415A-9992-4B807058BB4B}"/>
              </a:ext>
            </a:extLst>
          </p:cNvPr>
          <p:cNvSpPr txBox="1">
            <a:spLocks/>
          </p:cNvSpPr>
          <p:nvPr/>
        </p:nvSpPr>
        <p:spPr>
          <a:xfrm>
            <a:off x="521308" y="771992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8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Value per kg of products moved by rail is generally lower than air.</a:t>
            </a:r>
          </a:p>
        </p:txBody>
      </p:sp>
    </p:spTree>
    <p:extLst>
      <p:ext uri="{BB962C8B-B14F-4D97-AF65-F5344CB8AC3E}">
        <p14:creationId xmlns:p14="http://schemas.microsoft.com/office/powerpoint/2010/main" val="128238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16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Conclusions</a:t>
            </a:r>
            <a:endParaRPr lang="en-GB" sz="4800" dirty="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1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3710714"/>
            <a:ext cx="12192000" cy="633394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7058"/>
              </a:lnSpc>
            </a:pPr>
            <a:r>
              <a:rPr lang="en-US" sz="28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Leading Air Cargo Consultancy Since 1978</a:t>
            </a:r>
          </a:p>
          <a:p>
            <a:pPr algn="ctr">
              <a:lnSpc>
                <a:spcPct val="97058"/>
              </a:lnSpc>
            </a:pPr>
            <a:endParaRPr lang="en-US" sz="28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97058"/>
              </a:lnSpc>
            </a:pPr>
            <a:r>
              <a:rPr lang="en-US" sz="2800" b="1" i="1">
                <a:solidFill>
                  <a:srgbClr val="FFFFFF"/>
                </a:solidFill>
                <a:latin typeface="Roboto"/>
                <a:ea typeface="Roboto"/>
                <a:cs typeface="Calibri"/>
                <a:sym typeface="Roboto"/>
              </a:rPr>
              <a:t>CargoFactsConsulting.com</a:t>
            </a:r>
            <a:endParaRPr sz="28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743F2-9537-4CED-A53A-0C669535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13" y="1465143"/>
            <a:ext cx="6453352" cy="1591827"/>
          </a:xfrm>
          <a:prstGeom prst="rect">
            <a:avLst/>
          </a:prstGeom>
        </p:spPr>
      </p:pic>
      <p:sp>
        <p:nvSpPr>
          <p:cNvPr id="11" name="Google Shape;135;p21">
            <a:extLst>
              <a:ext uri="{FF2B5EF4-FFF2-40B4-BE49-F238E27FC236}">
                <a16:creationId xmlns:a16="http://schemas.microsoft.com/office/drawing/2014/main" id="{E2221D70-8ED4-4764-9F21-279788F02886}"/>
              </a:ext>
            </a:extLst>
          </p:cNvPr>
          <p:cNvSpPr txBox="1"/>
          <p:nvPr/>
        </p:nvSpPr>
        <p:spPr>
          <a:xfrm>
            <a:off x="310426" y="6130952"/>
            <a:ext cx="4859752" cy="5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73E9D-CAE0-4A65-8587-2B12FB76B759}"/>
              </a:ext>
            </a:extLst>
          </p:cNvPr>
          <p:cNvCxnSpPr>
            <a:cxnSpLocks/>
          </p:cNvCxnSpPr>
          <p:nvPr/>
        </p:nvCxnSpPr>
        <p:spPr>
          <a:xfrm>
            <a:off x="427795" y="5981329"/>
            <a:ext cx="11248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78D8A-D552-4BC6-A46F-CD1702165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Google Shape;142;p22">
            <a:extLst>
              <a:ext uri="{FF2B5EF4-FFF2-40B4-BE49-F238E27FC236}">
                <a16:creationId xmlns:a16="http://schemas.microsoft.com/office/drawing/2014/main" id="{4204CB43-5438-415F-B3BE-444EB343CA30}"/>
              </a:ext>
            </a:extLst>
          </p:cNvPr>
          <p:cNvSpPr txBox="1">
            <a:spLocks/>
          </p:cNvSpPr>
          <p:nvPr/>
        </p:nvSpPr>
        <p:spPr>
          <a:xfrm>
            <a:off x="521308" y="771992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</a:p>
        </p:txBody>
      </p:sp>
      <p:sp>
        <p:nvSpPr>
          <p:cNvPr id="8" name="Google Shape;141;p22">
            <a:extLst>
              <a:ext uri="{FF2B5EF4-FFF2-40B4-BE49-F238E27FC236}">
                <a16:creationId xmlns:a16="http://schemas.microsoft.com/office/drawing/2014/main" id="{0C34C459-FF83-49D8-B6F3-BA93C7343CC9}"/>
              </a:ext>
            </a:extLst>
          </p:cNvPr>
          <p:cNvSpPr txBox="1">
            <a:spLocks/>
          </p:cNvSpPr>
          <p:nvPr/>
        </p:nvSpPr>
        <p:spPr>
          <a:xfrm>
            <a:off x="605022" y="1610192"/>
            <a:ext cx="10894551" cy="407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5 years of stellar growth between 2014 and 2019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Growth accelerated during the pandemic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What moves by rail: commodity level trends</a:t>
            </a:r>
            <a:endParaRPr lang="en-GB" sz="160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Rail: A threat to air?</a:t>
            </a:r>
            <a:endParaRPr lang="en-GB" sz="160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sym typeface="Roboto"/>
              </a:rPr>
              <a:t>Conclusions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sym typeface="Robot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9378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3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5-year trends</a:t>
            </a:r>
            <a:endParaRPr lang="en-GB" sz="4800" dirty="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1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9A3702-EA78-4440-AA8F-E00A70EB291C}"/>
              </a:ext>
            </a:extLst>
          </p:cNvPr>
          <p:cNvGraphicFramePr/>
          <p:nvPr/>
        </p:nvGraphicFramePr>
        <p:xfrm>
          <a:off x="2032000" y="1700824"/>
          <a:ext cx="8128000" cy="433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CBEBD8-62A9-46BC-B964-7889C5159A0F}"/>
              </a:ext>
            </a:extLst>
          </p:cNvPr>
          <p:cNvSpPr txBox="1"/>
          <p:nvPr/>
        </p:nvSpPr>
        <p:spPr>
          <a:xfrm>
            <a:off x="9428251" y="398452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81864-F03D-4BF4-9BD9-524C3EBA5C99}"/>
              </a:ext>
            </a:extLst>
          </p:cNvPr>
          <p:cNvSpPr txBox="1"/>
          <p:nvPr/>
        </p:nvSpPr>
        <p:spPr>
          <a:xfrm>
            <a:off x="8928049" y="229129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B5FF0-9114-469D-89B9-2617C05371F1}"/>
              </a:ext>
            </a:extLst>
          </p:cNvPr>
          <p:cNvSpPr txBox="1"/>
          <p:nvPr/>
        </p:nvSpPr>
        <p:spPr>
          <a:xfrm>
            <a:off x="8177247" y="3965289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EBBF4-4D6C-4BCA-A87B-17D1FFB0D26F}"/>
              </a:ext>
            </a:extLst>
          </p:cNvPr>
          <p:cNvSpPr txBox="1"/>
          <p:nvPr/>
        </p:nvSpPr>
        <p:spPr>
          <a:xfrm>
            <a:off x="7847422" y="259068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55DB7-95C8-4AC8-BF53-7F24CEA478A8}"/>
              </a:ext>
            </a:extLst>
          </p:cNvPr>
          <p:cNvSpPr txBox="1"/>
          <p:nvPr/>
        </p:nvSpPr>
        <p:spPr>
          <a:xfrm>
            <a:off x="7088032" y="415566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+60%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998EF-5F10-4DB0-88A3-3CD8975D6440}"/>
              </a:ext>
            </a:extLst>
          </p:cNvPr>
          <p:cNvSpPr txBox="1"/>
          <p:nvPr/>
        </p:nvSpPr>
        <p:spPr>
          <a:xfrm>
            <a:off x="6595582" y="2709715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+58%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E2EFA-CDB3-4F07-8655-2BE98655E0A5}"/>
              </a:ext>
            </a:extLst>
          </p:cNvPr>
          <p:cNvSpPr txBox="1"/>
          <p:nvPr/>
        </p:nvSpPr>
        <p:spPr>
          <a:xfrm>
            <a:off x="5904378" y="4463439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0BD03-602A-4357-B260-7C74C1A6DF72}"/>
              </a:ext>
            </a:extLst>
          </p:cNvPr>
          <p:cNvSpPr txBox="1"/>
          <p:nvPr/>
        </p:nvSpPr>
        <p:spPr>
          <a:xfrm>
            <a:off x="5462751" y="3505443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2AB21-4AF7-4726-B03A-F2FE1DE483D4}"/>
              </a:ext>
            </a:extLst>
          </p:cNvPr>
          <p:cNvSpPr txBox="1"/>
          <p:nvPr/>
        </p:nvSpPr>
        <p:spPr>
          <a:xfrm>
            <a:off x="4733544" y="459062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A5C20-5017-4C93-AE68-D0144EFB1A71}"/>
              </a:ext>
            </a:extLst>
          </p:cNvPr>
          <p:cNvSpPr txBox="1"/>
          <p:nvPr/>
        </p:nvSpPr>
        <p:spPr>
          <a:xfrm>
            <a:off x="4270776" y="3984526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+69%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6D8581-D279-4525-B946-B26DD3B00FA3}"/>
              </a:ext>
            </a:extLst>
          </p:cNvPr>
          <p:cNvSpPr txBox="1"/>
          <p:nvPr/>
        </p:nvSpPr>
        <p:spPr>
          <a:xfrm rot="5400000">
            <a:off x="3407176" y="4394895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962F6-3599-452A-BBD9-3A327E21F2C1}"/>
              </a:ext>
            </a:extLst>
          </p:cNvPr>
          <p:cNvSpPr txBox="1"/>
          <p:nvPr/>
        </p:nvSpPr>
        <p:spPr>
          <a:xfrm rot="5400000">
            <a:off x="2943148" y="4123026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Imports</a:t>
            </a:r>
          </a:p>
        </p:txBody>
      </p:sp>
      <p:sp>
        <p:nvSpPr>
          <p:cNvPr id="20" name="Google Shape;142;p22">
            <a:extLst>
              <a:ext uri="{FF2B5EF4-FFF2-40B4-BE49-F238E27FC236}">
                <a16:creationId xmlns:a16="http://schemas.microsoft.com/office/drawing/2014/main" id="{B056CB5D-DAA6-4AC9-809C-43C3B84194E1}"/>
              </a:ext>
            </a:extLst>
          </p:cNvPr>
          <p:cNvSpPr txBox="1">
            <a:spLocks/>
          </p:cNvSpPr>
          <p:nvPr/>
        </p:nvSpPr>
        <p:spPr>
          <a:xfrm>
            <a:off x="417251" y="821010"/>
            <a:ext cx="1035648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None/>
            </a:pPr>
            <a:r>
              <a:rPr lang="en-GB" sz="24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Rail imports and exports by value</a:t>
            </a:r>
            <a:endParaRPr lang="en-GB" sz="2000">
              <a:solidFill>
                <a:srgbClr val="0459AA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E7C4F-E4E6-4676-9D7B-53EA362AB8E6}"/>
              </a:ext>
            </a:extLst>
          </p:cNvPr>
          <p:cNvSpPr txBox="1"/>
          <p:nvPr/>
        </p:nvSpPr>
        <p:spPr>
          <a:xfrm>
            <a:off x="3289028" y="2375236"/>
            <a:ext cx="151367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Year CAGR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Imports: +35%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Exports: +25%</a:t>
            </a:r>
          </a:p>
        </p:txBody>
      </p:sp>
    </p:spTree>
    <p:extLst>
      <p:ext uri="{BB962C8B-B14F-4D97-AF65-F5344CB8AC3E}">
        <p14:creationId xmlns:p14="http://schemas.microsoft.com/office/powerpoint/2010/main" val="275142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9A3702-EA78-4440-AA8F-E00A70EB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806819"/>
              </p:ext>
            </p:extLst>
          </p:nvPr>
        </p:nvGraphicFramePr>
        <p:xfrm>
          <a:off x="2032000" y="1730505"/>
          <a:ext cx="8128000" cy="433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CBEBD8-62A9-46BC-B964-7889C5159A0F}"/>
              </a:ext>
            </a:extLst>
          </p:cNvPr>
          <p:cNvSpPr txBox="1"/>
          <p:nvPr/>
        </p:nvSpPr>
        <p:spPr>
          <a:xfrm>
            <a:off x="9428251" y="372331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81864-F03D-4BF4-9BD9-524C3EBA5C99}"/>
              </a:ext>
            </a:extLst>
          </p:cNvPr>
          <p:cNvSpPr txBox="1"/>
          <p:nvPr/>
        </p:nvSpPr>
        <p:spPr>
          <a:xfrm>
            <a:off x="8948644" y="212344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B5FF0-9114-469D-89B9-2617C05371F1}"/>
              </a:ext>
            </a:extLst>
          </p:cNvPr>
          <p:cNvSpPr txBox="1"/>
          <p:nvPr/>
        </p:nvSpPr>
        <p:spPr>
          <a:xfrm>
            <a:off x="8282777" y="3569428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EBBF4-4D6C-4BCA-A87B-17D1FFB0D26F}"/>
              </a:ext>
            </a:extLst>
          </p:cNvPr>
          <p:cNvSpPr txBox="1"/>
          <p:nvPr/>
        </p:nvSpPr>
        <p:spPr>
          <a:xfrm>
            <a:off x="7792558" y="252892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55DB7-95C8-4AC8-BF53-7F24CEA478A8}"/>
              </a:ext>
            </a:extLst>
          </p:cNvPr>
          <p:cNvSpPr txBox="1"/>
          <p:nvPr/>
        </p:nvSpPr>
        <p:spPr>
          <a:xfrm>
            <a:off x="7036314" y="359081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998EF-5F10-4DB0-88A3-3CD8975D6440}"/>
              </a:ext>
            </a:extLst>
          </p:cNvPr>
          <p:cNvSpPr txBox="1"/>
          <p:nvPr/>
        </p:nvSpPr>
        <p:spPr>
          <a:xfrm>
            <a:off x="6613870" y="2961422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E2EFA-CDB3-4F07-8655-2BE98655E0A5}"/>
              </a:ext>
            </a:extLst>
          </p:cNvPr>
          <p:cNvSpPr txBox="1"/>
          <p:nvPr/>
        </p:nvSpPr>
        <p:spPr>
          <a:xfrm>
            <a:off x="5904525" y="3993733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+83%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0BD03-602A-4357-B260-7C74C1A6DF72}"/>
              </a:ext>
            </a:extLst>
          </p:cNvPr>
          <p:cNvSpPr txBox="1"/>
          <p:nvPr/>
        </p:nvSpPr>
        <p:spPr>
          <a:xfrm>
            <a:off x="5453607" y="348026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2AB21-4AF7-4726-B03A-F2FE1DE483D4}"/>
              </a:ext>
            </a:extLst>
          </p:cNvPr>
          <p:cNvSpPr txBox="1"/>
          <p:nvPr/>
        </p:nvSpPr>
        <p:spPr>
          <a:xfrm>
            <a:off x="4724400" y="4528863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A5C20-5017-4C93-AE68-D0144EFB1A71}"/>
              </a:ext>
            </a:extLst>
          </p:cNvPr>
          <p:cNvSpPr txBox="1"/>
          <p:nvPr/>
        </p:nvSpPr>
        <p:spPr>
          <a:xfrm>
            <a:off x="4261632" y="3922767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6D8581-D279-4525-B946-B26DD3B00FA3}"/>
              </a:ext>
            </a:extLst>
          </p:cNvPr>
          <p:cNvSpPr txBox="1"/>
          <p:nvPr/>
        </p:nvSpPr>
        <p:spPr>
          <a:xfrm rot="5400000">
            <a:off x="3410366" y="4271658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962F6-3599-452A-BBD9-3A327E21F2C1}"/>
              </a:ext>
            </a:extLst>
          </p:cNvPr>
          <p:cNvSpPr txBox="1"/>
          <p:nvPr/>
        </p:nvSpPr>
        <p:spPr>
          <a:xfrm rot="5400000">
            <a:off x="2958800" y="3797397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Imports</a:t>
            </a:r>
          </a:p>
        </p:txBody>
      </p:sp>
      <p:sp>
        <p:nvSpPr>
          <p:cNvPr id="20" name="Google Shape;142;p22">
            <a:extLst>
              <a:ext uri="{FF2B5EF4-FFF2-40B4-BE49-F238E27FC236}">
                <a16:creationId xmlns:a16="http://schemas.microsoft.com/office/drawing/2014/main" id="{B056CB5D-DAA6-4AC9-809C-43C3B84194E1}"/>
              </a:ext>
            </a:extLst>
          </p:cNvPr>
          <p:cNvSpPr txBox="1">
            <a:spLocks/>
          </p:cNvSpPr>
          <p:nvPr/>
        </p:nvSpPr>
        <p:spPr>
          <a:xfrm>
            <a:off x="417251" y="821010"/>
            <a:ext cx="1035648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Font typeface="Arial"/>
              <a:buNone/>
            </a:pPr>
            <a:r>
              <a:rPr lang="en-GB" sz="24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Rail imports and exports by weight</a:t>
            </a:r>
            <a:endParaRPr lang="en-GB" sz="20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875C8-B694-4882-A46A-EC16274650BD}"/>
              </a:ext>
            </a:extLst>
          </p:cNvPr>
          <p:cNvSpPr txBox="1"/>
          <p:nvPr/>
        </p:nvSpPr>
        <p:spPr>
          <a:xfrm>
            <a:off x="3289028" y="2404917"/>
            <a:ext cx="151367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Year CAGR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Imports: +25%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Exports: +25%</a:t>
            </a:r>
          </a:p>
        </p:txBody>
      </p:sp>
    </p:spTree>
    <p:extLst>
      <p:ext uri="{BB962C8B-B14F-4D97-AF65-F5344CB8AC3E}">
        <p14:creationId xmlns:p14="http://schemas.microsoft.com/office/powerpoint/2010/main" val="240161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6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January – July 2020</a:t>
            </a:r>
            <a:endParaRPr lang="en-GB" sz="48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4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9A3702-EA78-4440-AA8F-E00A70EB2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135133"/>
              </p:ext>
            </p:extLst>
          </p:nvPr>
        </p:nvGraphicFramePr>
        <p:xfrm>
          <a:off x="1958848" y="1753146"/>
          <a:ext cx="8128000" cy="433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Google Shape;142;p22">
            <a:extLst>
              <a:ext uri="{FF2B5EF4-FFF2-40B4-BE49-F238E27FC236}">
                <a16:creationId xmlns:a16="http://schemas.microsoft.com/office/drawing/2014/main" id="{B056CB5D-DAA6-4AC9-809C-43C3B84194E1}"/>
              </a:ext>
            </a:extLst>
          </p:cNvPr>
          <p:cNvSpPr txBox="1">
            <a:spLocks/>
          </p:cNvSpPr>
          <p:nvPr/>
        </p:nvSpPr>
        <p:spPr>
          <a:xfrm>
            <a:off x="408373" y="793206"/>
            <a:ext cx="1035648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Font typeface="Arial"/>
              <a:buNone/>
            </a:pPr>
            <a:r>
              <a:rPr lang="en-GB" sz="24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Rail import and export traffic accelerated from April.</a:t>
            </a:r>
            <a:endParaRPr lang="en-GB" sz="20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875C8-B694-4882-A46A-EC16274650BD}"/>
              </a:ext>
            </a:extLst>
          </p:cNvPr>
          <p:cNvSpPr txBox="1"/>
          <p:nvPr/>
        </p:nvSpPr>
        <p:spPr>
          <a:xfrm>
            <a:off x="2831828" y="2461736"/>
            <a:ext cx="151367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1H 2020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Imports: +34%</a:t>
            </a:r>
          </a:p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Exports: +25%</a:t>
            </a:r>
          </a:p>
        </p:txBody>
      </p:sp>
    </p:spTree>
    <p:extLst>
      <p:ext uri="{BB962C8B-B14F-4D97-AF65-F5344CB8AC3E}">
        <p14:creationId xmlns:p14="http://schemas.microsoft.com/office/powerpoint/2010/main" val="375667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F8916-060E-4E7E-BF4E-4372792FD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Google Shape;142;p22">
            <a:extLst>
              <a:ext uri="{FF2B5EF4-FFF2-40B4-BE49-F238E27FC236}">
                <a16:creationId xmlns:a16="http://schemas.microsoft.com/office/drawing/2014/main" id="{BEDBF0CE-00E3-43FB-BDE0-CAB134137591}"/>
              </a:ext>
            </a:extLst>
          </p:cNvPr>
          <p:cNvSpPr txBox="1">
            <a:spLocks/>
          </p:cNvSpPr>
          <p:nvPr/>
        </p:nvSpPr>
        <p:spPr>
          <a:xfrm>
            <a:off x="521308" y="771992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Airfreight traffic between Asia and Europe declined by between 13-14% in the </a:t>
            </a:r>
            <a:r>
              <a:rPr lang="en-GB" sz="24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first months of 2020, excluding a COVID-related boost in volumes.</a:t>
            </a:r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007284-D63F-475A-A5B6-0B5681639FFD}"/>
              </a:ext>
            </a:extLst>
          </p:cNvPr>
          <p:cNvGraphicFramePr/>
          <p:nvPr/>
        </p:nvGraphicFramePr>
        <p:xfrm>
          <a:off x="614115" y="1806449"/>
          <a:ext cx="8128000" cy="440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34AE4D-D2D7-4FE8-B212-D41267145EF8}"/>
              </a:ext>
            </a:extLst>
          </p:cNvPr>
          <p:cNvSpPr txBox="1"/>
          <p:nvPr/>
        </p:nvSpPr>
        <p:spPr>
          <a:xfrm>
            <a:off x="609405" y="5966857"/>
            <a:ext cx="3708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 European Air Trade Database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88D46F-1B1D-461C-BA5B-1F0DC9E9A5CC}"/>
              </a:ext>
            </a:extLst>
          </p:cNvPr>
          <p:cNvCxnSpPr>
            <a:cxnSpLocks/>
          </p:cNvCxnSpPr>
          <p:nvPr/>
        </p:nvCxnSpPr>
        <p:spPr>
          <a:xfrm>
            <a:off x="1653701" y="3524862"/>
            <a:ext cx="68774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5E36AEC-46AA-4C40-A8C0-594CDEAA4618}"/>
              </a:ext>
            </a:extLst>
          </p:cNvPr>
          <p:cNvSpPr/>
          <p:nvPr/>
        </p:nvSpPr>
        <p:spPr>
          <a:xfrm>
            <a:off x="9338553" y="1806450"/>
            <a:ext cx="2239331" cy="2911466"/>
          </a:xfrm>
          <a:prstGeom prst="wedgeRectCallout">
            <a:avLst>
              <a:gd name="adj1" fmla="val -72204"/>
              <a:gd name="adj2" fmla="val 3852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Air freight exports from the EU-27 (which excludes Britain) declined by 14% in the first 6 months of 2020.</a:t>
            </a:r>
          </a:p>
          <a:p>
            <a:pPr algn="ctr"/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Imports grew by 3%, but this was primarily driven by a surge of PPE shipments from China in 2Q 2020. Excluding the boost through COVID-19 related shipments, volumes would have declined by 13%</a:t>
            </a:r>
          </a:p>
        </p:txBody>
      </p:sp>
    </p:spTree>
    <p:extLst>
      <p:ext uri="{BB962C8B-B14F-4D97-AF65-F5344CB8AC3E}">
        <p14:creationId xmlns:p14="http://schemas.microsoft.com/office/powerpoint/2010/main" val="164523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205845" y="6370260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F3F3F3"/>
                </a:solidFill>
              </a:rPr>
              <a:pPr/>
              <a:t>9</a:t>
            </a:fld>
            <a:endParaRPr>
              <a:solidFill>
                <a:srgbClr val="F3F3F3"/>
              </a:solidFill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998243" y="3044829"/>
            <a:ext cx="996513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0">
              <a:buClr>
                <a:schemeClr val="dk1"/>
              </a:buClr>
              <a:buNone/>
            </a:pPr>
            <a:r>
              <a:rPr lang="en-GB" sz="4800" b="1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Commodity-level trends</a:t>
            </a:r>
            <a:endParaRPr lang="en-GB" sz="4800">
              <a:solidFill>
                <a:srgbClr val="0459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B76B0B-C846-42DD-B294-9FBC3A1D083A}"/>
              </a:ext>
            </a:extLst>
          </p:cNvPr>
          <p:cNvCxnSpPr>
            <a:cxnSpLocks/>
          </p:cNvCxnSpPr>
          <p:nvPr/>
        </p:nvCxnSpPr>
        <p:spPr>
          <a:xfrm>
            <a:off x="0" y="69812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3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6D29051F3F34682662EE53CC23B00" ma:contentTypeVersion="14" ma:contentTypeDescription="Create a new document." ma:contentTypeScope="" ma:versionID="e3c798f3b0e57ba5f8e9e1733e2f0114">
  <xsd:schema xmlns:xsd="http://www.w3.org/2001/XMLSchema" xmlns:xs="http://www.w3.org/2001/XMLSchema" xmlns:p="http://schemas.microsoft.com/office/2006/metadata/properties" xmlns:ns1="http://schemas.microsoft.com/sharepoint/v3" xmlns:ns2="d9a99d8b-40c0-4dfa-9966-ea765bb5d9cd" xmlns:ns3="dee4a7b6-0190-40ed-b191-3d1cd959be4d" targetNamespace="http://schemas.microsoft.com/office/2006/metadata/properties" ma:root="true" ma:fieldsID="9947fdfd82ee17da6c2067c1862209e2" ns1:_="" ns2:_="" ns3:_="">
    <xsd:import namespace="http://schemas.microsoft.com/sharepoint/v3"/>
    <xsd:import namespace="d9a99d8b-40c0-4dfa-9966-ea765bb5d9cd"/>
    <xsd:import namespace="dee4a7b6-0190-40ed-b191-3d1cd959b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99d8b-40c0-4dfa-9966-ea765bb5d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a7b6-0190-40ed-b191-3d1cd959be4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ED19EA-53F1-4327-B442-502B614D1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a99d8b-40c0-4dfa-9966-ea765bb5d9cd"/>
    <ds:schemaRef ds:uri="dee4a7b6-0190-40ed-b191-3d1cd959b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B98D8-E824-4CB8-B2D7-A13947EF8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17F1F-59D1-4078-BBF7-6F70DE884681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ee4a7b6-0190-40ed-b191-3d1cd959be4d"/>
    <ds:schemaRef ds:uri="http://purl.org/dc/elements/1.1/"/>
    <ds:schemaRef ds:uri="d9a99d8b-40c0-4dfa-9966-ea765bb5d9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594</Words>
  <Application>Microsoft Office PowerPoint</Application>
  <PresentationFormat>Widescreen</PresentationFormat>
  <Paragraphs>154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5-year trends</vt:lpstr>
      <vt:lpstr>PowerPoint Presentation</vt:lpstr>
      <vt:lpstr>PowerPoint Presentation</vt:lpstr>
      <vt:lpstr>January – July 2020</vt:lpstr>
      <vt:lpstr>PowerPoint Presentation</vt:lpstr>
      <vt:lpstr>PowerPoint Presentation</vt:lpstr>
      <vt:lpstr>Commodity-level trends</vt:lpstr>
      <vt:lpstr>PowerPoint Presentation</vt:lpstr>
      <vt:lpstr>PowerPoint Presentation</vt:lpstr>
      <vt:lpstr>Rail : A threat to air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 Horst</dc:creator>
  <cp:lastModifiedBy>Frederic Horst</cp:lastModifiedBy>
  <cp:revision>50</cp:revision>
  <dcterms:modified xsi:type="dcterms:W3CDTF">2020-10-09T18:07:26Z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0x010100EEF6D29051F3F34682662EE53CC23B00</vt:lpwstr>
  </property>
  <property fmtid="{D5CDD505-2E9C-101B-9397-08002B2CF9AE}" pid="3" name="AuthorIds_UIVersion_1024">
    <vt:lpwstr>52</vt:lpwstr>
  </property>
</Properties>
</file>