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7" r:id="rId4"/>
  </p:sldMasterIdLst>
  <p:notesMasterIdLst>
    <p:notesMasterId r:id="rId15"/>
  </p:notesMasterIdLst>
  <p:handoutMasterIdLst>
    <p:handoutMasterId r:id="rId16"/>
  </p:handoutMasterIdLst>
  <p:sldIdLst>
    <p:sldId id="256" r:id="rId5"/>
    <p:sldId id="456" r:id="rId6"/>
    <p:sldId id="323" r:id="rId7"/>
    <p:sldId id="482" r:id="rId8"/>
    <p:sldId id="487" r:id="rId9"/>
    <p:sldId id="479" r:id="rId10"/>
    <p:sldId id="486" r:id="rId11"/>
    <p:sldId id="481" r:id="rId12"/>
    <p:sldId id="488" r:id="rId13"/>
    <p:sldId id="266" r:id="rId14"/>
  </p:sldIdLst>
  <p:sldSz cx="12192000" cy="6858000"/>
  <p:notesSz cx="6881813" cy="92964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Roboto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illermo Ochovo" initials="GO" lastIdx="13" clrIdx="0">
    <p:extLst>
      <p:ext uri="{19B8F6BF-5375-455C-9EA6-DF929625EA0E}">
        <p15:presenceInfo xmlns:p15="http://schemas.microsoft.com/office/powerpoint/2012/main" userId="Guillermo Ochovo" providerId="None"/>
      </p:ext>
    </p:extLst>
  </p:cmAuthor>
  <p:cmAuthor id="2" name="Frederic Horst" initials="FH" lastIdx="1" clrIdx="1">
    <p:extLst>
      <p:ext uri="{19B8F6BF-5375-455C-9EA6-DF929625EA0E}">
        <p15:presenceInfo xmlns:p15="http://schemas.microsoft.com/office/powerpoint/2012/main" userId="Frederic Hors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175"/>
    <a:srgbClr val="0459AA"/>
    <a:srgbClr val="0059A9"/>
    <a:srgbClr val="5671E4"/>
    <a:srgbClr val="769DCC"/>
    <a:srgbClr val="1F1E39"/>
    <a:srgbClr val="1F1F3B"/>
    <a:srgbClr val="EEEEEE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C33E73-C386-4A89-A471-0EE01B897D37}" v="1" dt="2021-02-26T16:25:23.081"/>
    <p1510:client id="{98B1C9F0-53CA-4F40-A8FD-BEDFE4364A88}" v="5" dt="2021-02-27T03:13:14.3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5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r>
              <a:rPr lang="en-AU" sz="1600" b="1" dirty="0"/>
              <a:t>EU-27 Retail and E-Commerce Sales Index</a:t>
            </a:r>
          </a:p>
          <a:p>
            <a:pPr>
              <a:defRPr sz="1600" b="1"/>
            </a:pPr>
            <a:r>
              <a:rPr lang="en-AU" sz="1600" b="1" dirty="0"/>
              <a:t>Jan 2015 – Dec 2020</a:t>
            </a:r>
          </a:p>
        </c:rich>
      </c:tx>
      <c:overlay val="0"/>
      <c:spPr>
        <a:solidFill>
          <a:schemeClr val="bg1">
            <a:lumMod val="9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210556102362204"/>
          <c:y val="6.635069082370211E-2"/>
          <c:w val="0.87070693897637796"/>
          <c:h val="0.6801096863362298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E-commerce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Sheet1!$A$2:$A$73</c:f>
              <c:numCache>
                <c:formatCode>mmm\-yy</c:formatCode>
                <c:ptCount val="72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43952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44075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</c:numCache>
            </c:numRef>
          </c:cat>
          <c:val>
            <c:numRef>
              <c:f>Sheet1!$B$2:$B$73</c:f>
              <c:numCache>
                <c:formatCode>General</c:formatCode>
                <c:ptCount val="72"/>
                <c:pt idx="0">
                  <c:v>85.6</c:v>
                </c:pt>
                <c:pt idx="1">
                  <c:v>80.099999999999994</c:v>
                </c:pt>
                <c:pt idx="2">
                  <c:v>91.7</c:v>
                </c:pt>
                <c:pt idx="3">
                  <c:v>83.9</c:v>
                </c:pt>
                <c:pt idx="4">
                  <c:v>96.3</c:v>
                </c:pt>
                <c:pt idx="5">
                  <c:v>95.9</c:v>
                </c:pt>
                <c:pt idx="6">
                  <c:v>91.5</c:v>
                </c:pt>
                <c:pt idx="7">
                  <c:v>94.4</c:v>
                </c:pt>
                <c:pt idx="8">
                  <c:v>103.1</c:v>
                </c:pt>
                <c:pt idx="9">
                  <c:v>107.9</c:v>
                </c:pt>
                <c:pt idx="10">
                  <c:v>126.7</c:v>
                </c:pt>
                <c:pt idx="11">
                  <c:v>142.80000000000001</c:v>
                </c:pt>
                <c:pt idx="12">
                  <c:v>108.6</c:v>
                </c:pt>
                <c:pt idx="13">
                  <c:v>98.7</c:v>
                </c:pt>
                <c:pt idx="14">
                  <c:v>107.2</c:v>
                </c:pt>
                <c:pt idx="15">
                  <c:v>105</c:v>
                </c:pt>
                <c:pt idx="16">
                  <c:v>106</c:v>
                </c:pt>
                <c:pt idx="17">
                  <c:v>108.8</c:v>
                </c:pt>
                <c:pt idx="18">
                  <c:v>102.3</c:v>
                </c:pt>
                <c:pt idx="19">
                  <c:v>102.6</c:v>
                </c:pt>
                <c:pt idx="20">
                  <c:v>109</c:v>
                </c:pt>
                <c:pt idx="21">
                  <c:v>122.8</c:v>
                </c:pt>
                <c:pt idx="22">
                  <c:v>142.1</c:v>
                </c:pt>
                <c:pt idx="23">
                  <c:v>158.4</c:v>
                </c:pt>
                <c:pt idx="24">
                  <c:v>116.3</c:v>
                </c:pt>
                <c:pt idx="25">
                  <c:v>107.7</c:v>
                </c:pt>
                <c:pt idx="26">
                  <c:v>120.7</c:v>
                </c:pt>
                <c:pt idx="27">
                  <c:v>113.5</c:v>
                </c:pt>
                <c:pt idx="28">
                  <c:v>120.4</c:v>
                </c:pt>
                <c:pt idx="29">
                  <c:v>118.4</c:v>
                </c:pt>
                <c:pt idx="30">
                  <c:v>117.8</c:v>
                </c:pt>
                <c:pt idx="31">
                  <c:v>115.4</c:v>
                </c:pt>
                <c:pt idx="32">
                  <c:v>125.9</c:v>
                </c:pt>
                <c:pt idx="33">
                  <c:v>130.4</c:v>
                </c:pt>
                <c:pt idx="34">
                  <c:v>164.1</c:v>
                </c:pt>
                <c:pt idx="35">
                  <c:v>174.2</c:v>
                </c:pt>
                <c:pt idx="36">
                  <c:v>128.30000000000001</c:v>
                </c:pt>
                <c:pt idx="37">
                  <c:v>114.1</c:v>
                </c:pt>
                <c:pt idx="38">
                  <c:v>129.4</c:v>
                </c:pt>
                <c:pt idx="39">
                  <c:v>126.6</c:v>
                </c:pt>
                <c:pt idx="40">
                  <c:v>127.4</c:v>
                </c:pt>
                <c:pt idx="41">
                  <c:v>130.5</c:v>
                </c:pt>
                <c:pt idx="42">
                  <c:v>127.4</c:v>
                </c:pt>
                <c:pt idx="43">
                  <c:v>122.8</c:v>
                </c:pt>
                <c:pt idx="44">
                  <c:v>134.19999999999999</c:v>
                </c:pt>
                <c:pt idx="45">
                  <c:v>142.30000000000001</c:v>
                </c:pt>
                <c:pt idx="46">
                  <c:v>177</c:v>
                </c:pt>
                <c:pt idx="47">
                  <c:v>175.7</c:v>
                </c:pt>
                <c:pt idx="48">
                  <c:v>138.30000000000001</c:v>
                </c:pt>
                <c:pt idx="49">
                  <c:v>126.2</c:v>
                </c:pt>
                <c:pt idx="50">
                  <c:v>143.4</c:v>
                </c:pt>
                <c:pt idx="51">
                  <c:v>138.19999999999999</c:v>
                </c:pt>
                <c:pt idx="52">
                  <c:v>140.30000000000001</c:v>
                </c:pt>
                <c:pt idx="53">
                  <c:v>145.80000000000001</c:v>
                </c:pt>
                <c:pt idx="54">
                  <c:v>141.69999999999999</c:v>
                </c:pt>
                <c:pt idx="55">
                  <c:v>137.6</c:v>
                </c:pt>
                <c:pt idx="56">
                  <c:v>150.9</c:v>
                </c:pt>
                <c:pt idx="57">
                  <c:v>153</c:v>
                </c:pt>
                <c:pt idx="58">
                  <c:v>187.1</c:v>
                </c:pt>
                <c:pt idx="59">
                  <c:v>200.6</c:v>
                </c:pt>
                <c:pt idx="60">
                  <c:v>150.5</c:v>
                </c:pt>
                <c:pt idx="61">
                  <c:v>138.9</c:v>
                </c:pt>
                <c:pt idx="62">
                  <c:v>161.69999999999999</c:v>
                </c:pt>
                <c:pt idx="63">
                  <c:v>179.6</c:v>
                </c:pt>
                <c:pt idx="64">
                  <c:v>195.5</c:v>
                </c:pt>
                <c:pt idx="65">
                  <c:v>188.3</c:v>
                </c:pt>
                <c:pt idx="66">
                  <c:v>166.4</c:v>
                </c:pt>
                <c:pt idx="67">
                  <c:v>177</c:v>
                </c:pt>
                <c:pt idx="68">
                  <c:v>181.7</c:v>
                </c:pt>
                <c:pt idx="69">
                  <c:v>203.4</c:v>
                </c:pt>
                <c:pt idx="70">
                  <c:v>254</c:v>
                </c:pt>
                <c:pt idx="71">
                  <c:v>258.10000000000002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1AE-4C1C-9D61-0FD9A18C1A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Retail, except cars and fuel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Sheet1!$A$2:$A$73</c:f>
              <c:numCache>
                <c:formatCode>mmm\-yy</c:formatCode>
                <c:ptCount val="72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43952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44075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</c:numCache>
            </c:numRef>
          </c:cat>
          <c:val>
            <c:numRef>
              <c:f>Sheet1!$C$2:$C$73</c:f>
              <c:numCache>
                <c:formatCode>General</c:formatCode>
                <c:ptCount val="72"/>
                <c:pt idx="0">
                  <c:v>92.7</c:v>
                </c:pt>
                <c:pt idx="1">
                  <c:v>85.9</c:v>
                </c:pt>
                <c:pt idx="2">
                  <c:v>97.2</c:v>
                </c:pt>
                <c:pt idx="3">
                  <c:v>98.4</c:v>
                </c:pt>
                <c:pt idx="4">
                  <c:v>100</c:v>
                </c:pt>
                <c:pt idx="5">
                  <c:v>99.8</c:v>
                </c:pt>
                <c:pt idx="6">
                  <c:v>100</c:v>
                </c:pt>
                <c:pt idx="7">
                  <c:v>100.6</c:v>
                </c:pt>
                <c:pt idx="8">
                  <c:v>98</c:v>
                </c:pt>
                <c:pt idx="9">
                  <c:v>102.7</c:v>
                </c:pt>
                <c:pt idx="10">
                  <c:v>100.9</c:v>
                </c:pt>
                <c:pt idx="11">
                  <c:v>123.7</c:v>
                </c:pt>
                <c:pt idx="12">
                  <c:v>94.7</c:v>
                </c:pt>
                <c:pt idx="13">
                  <c:v>88.2</c:v>
                </c:pt>
                <c:pt idx="14">
                  <c:v>99.2</c:v>
                </c:pt>
                <c:pt idx="15">
                  <c:v>99.8</c:v>
                </c:pt>
                <c:pt idx="16">
                  <c:v>101.4</c:v>
                </c:pt>
                <c:pt idx="17">
                  <c:v>101.7</c:v>
                </c:pt>
                <c:pt idx="18">
                  <c:v>101.6</c:v>
                </c:pt>
                <c:pt idx="19">
                  <c:v>102.6</c:v>
                </c:pt>
                <c:pt idx="20">
                  <c:v>99.3</c:v>
                </c:pt>
                <c:pt idx="21">
                  <c:v>105.9</c:v>
                </c:pt>
                <c:pt idx="22">
                  <c:v>104.3</c:v>
                </c:pt>
                <c:pt idx="23">
                  <c:v>126.1</c:v>
                </c:pt>
                <c:pt idx="24">
                  <c:v>97.4</c:v>
                </c:pt>
                <c:pt idx="25">
                  <c:v>91</c:v>
                </c:pt>
                <c:pt idx="26">
                  <c:v>103.6</c:v>
                </c:pt>
                <c:pt idx="27">
                  <c:v>103.4</c:v>
                </c:pt>
                <c:pt idx="28">
                  <c:v>105.7</c:v>
                </c:pt>
                <c:pt idx="29">
                  <c:v>106</c:v>
                </c:pt>
                <c:pt idx="30">
                  <c:v>105.2</c:v>
                </c:pt>
                <c:pt idx="31">
                  <c:v>106.1</c:v>
                </c:pt>
                <c:pt idx="32">
                  <c:v>104.7</c:v>
                </c:pt>
                <c:pt idx="33">
                  <c:v>107.3</c:v>
                </c:pt>
                <c:pt idx="34">
                  <c:v>110.1</c:v>
                </c:pt>
                <c:pt idx="35">
                  <c:v>131</c:v>
                </c:pt>
                <c:pt idx="36">
                  <c:v>100.2</c:v>
                </c:pt>
                <c:pt idx="37">
                  <c:v>93.4</c:v>
                </c:pt>
                <c:pt idx="38">
                  <c:v>106.4</c:v>
                </c:pt>
                <c:pt idx="39">
                  <c:v>107</c:v>
                </c:pt>
                <c:pt idx="40">
                  <c:v>109.4</c:v>
                </c:pt>
                <c:pt idx="41">
                  <c:v>109.5</c:v>
                </c:pt>
                <c:pt idx="42">
                  <c:v>108.1</c:v>
                </c:pt>
                <c:pt idx="43">
                  <c:v>110.1</c:v>
                </c:pt>
                <c:pt idx="44">
                  <c:v>106.5</c:v>
                </c:pt>
                <c:pt idx="45">
                  <c:v>112.1</c:v>
                </c:pt>
                <c:pt idx="46">
                  <c:v>113.3</c:v>
                </c:pt>
                <c:pt idx="47">
                  <c:v>132.6</c:v>
                </c:pt>
                <c:pt idx="48">
                  <c:v>103.2</c:v>
                </c:pt>
                <c:pt idx="49">
                  <c:v>97.3</c:v>
                </c:pt>
                <c:pt idx="50">
                  <c:v>109.8</c:v>
                </c:pt>
                <c:pt idx="51">
                  <c:v>110.6</c:v>
                </c:pt>
                <c:pt idx="52">
                  <c:v>111.6</c:v>
                </c:pt>
                <c:pt idx="53">
                  <c:v>113.9</c:v>
                </c:pt>
                <c:pt idx="54">
                  <c:v>111.9</c:v>
                </c:pt>
                <c:pt idx="55">
                  <c:v>114.1</c:v>
                </c:pt>
                <c:pt idx="56">
                  <c:v>110.4</c:v>
                </c:pt>
                <c:pt idx="57">
                  <c:v>115.1</c:v>
                </c:pt>
                <c:pt idx="58">
                  <c:v>117.3</c:v>
                </c:pt>
                <c:pt idx="59">
                  <c:v>136.9</c:v>
                </c:pt>
                <c:pt idx="60">
                  <c:v>107.1</c:v>
                </c:pt>
                <c:pt idx="61">
                  <c:v>101.5</c:v>
                </c:pt>
                <c:pt idx="62">
                  <c:v>105</c:v>
                </c:pt>
                <c:pt idx="63">
                  <c:v>94.6</c:v>
                </c:pt>
                <c:pt idx="64">
                  <c:v>112.3</c:v>
                </c:pt>
                <c:pt idx="65">
                  <c:v>118</c:v>
                </c:pt>
                <c:pt idx="66">
                  <c:v>115</c:v>
                </c:pt>
                <c:pt idx="67">
                  <c:v>120.6</c:v>
                </c:pt>
                <c:pt idx="68">
                  <c:v>114.7</c:v>
                </c:pt>
                <c:pt idx="69">
                  <c:v>122</c:v>
                </c:pt>
                <c:pt idx="70">
                  <c:v>117.9</c:v>
                </c:pt>
                <c:pt idx="71">
                  <c:v>139.6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1AE-4C1C-9D61-0FD9A18C1A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2442880"/>
        <c:axId val="622443208"/>
      </c:lineChart>
      <c:dateAx>
        <c:axId val="622442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en-US"/>
          </a:p>
        </c:txPr>
        <c:crossAx val="622443208"/>
        <c:crosses val="autoZero"/>
        <c:auto val="1"/>
        <c:lblOffset val="100"/>
        <c:baseTimeUnit val="months"/>
        <c:majorUnit val="6"/>
        <c:majorTimeUnit val="months"/>
      </c:dateAx>
      <c:valAx>
        <c:axId val="622443208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r>
                  <a:rPr lang="en-AU" dirty="0"/>
                  <a:t>Index of Turnover (2015 = 100)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en-US"/>
          </a:p>
        </c:txPr>
        <c:crossAx val="622442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951279527559056"/>
          <c:y val="0.18950323433782526"/>
          <c:w val="0.2487867864173228"/>
          <c:h val="0.20454196322845619"/>
        </c:manualLayout>
      </c:layout>
      <c:overlay val="0"/>
      <c:spPr>
        <a:solidFill>
          <a:schemeClr val="bg1">
            <a:lumMod val="9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 w="19050">
      <a:solidFill>
        <a:schemeClr val="bg1">
          <a:lumMod val="75000"/>
        </a:schemeClr>
      </a:solidFill>
    </a:ln>
    <a:effectLst/>
  </c:spPr>
  <c:txPr>
    <a:bodyPr/>
    <a:lstStyle/>
    <a:p>
      <a:pPr>
        <a:defRPr sz="1400">
          <a:latin typeface="Roboto" panose="02000000000000000000" pitchFamily="2" charset="0"/>
          <a:ea typeface="Roboto" panose="02000000000000000000" pitchFamily="2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r>
              <a:rPr lang="en-GB" dirty="0"/>
              <a:t>Percentage of EU-27 Residents Who Shopped Online ‘</a:t>
            </a:r>
          </a:p>
          <a:p>
            <a:pPr>
              <a:defRPr/>
            </a:pPr>
            <a:r>
              <a:rPr lang="en-GB" dirty="0"/>
              <a:t>Over a Three Month Period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3425812007874013E-2"/>
          <c:y val="0.19641411122372565"/>
          <c:w val="0.94938668799212611"/>
          <c:h val="0.65022565769034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of residents who shopped online in the last three months</c:v>
                </c:pt>
              </c:strCache>
            </c:strRef>
          </c:tx>
          <c:spPr>
            <a:solidFill>
              <a:schemeClr val="accent1"/>
            </a:solidFill>
            <a:ln w="381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Sheet1!$A$2:$A$15</c:f>
              <c:numCache>
                <c:formatCode>General</c:formatCode>
                <c:ptCount val="1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20</c:v>
                </c:pt>
                <c:pt idx="1">
                  <c:v>21</c:v>
                </c:pt>
                <c:pt idx="2">
                  <c:v>24</c:v>
                </c:pt>
                <c:pt idx="3">
                  <c:v>27</c:v>
                </c:pt>
                <c:pt idx="4">
                  <c:v>29</c:v>
                </c:pt>
                <c:pt idx="5">
                  <c:v>31</c:v>
                </c:pt>
                <c:pt idx="6">
                  <c:v>33</c:v>
                </c:pt>
                <c:pt idx="7">
                  <c:v>36</c:v>
                </c:pt>
                <c:pt idx="8">
                  <c:v>38</c:v>
                </c:pt>
                <c:pt idx="9">
                  <c:v>41</c:v>
                </c:pt>
                <c:pt idx="10">
                  <c:v>44</c:v>
                </c:pt>
                <c:pt idx="11">
                  <c:v>46</c:v>
                </c:pt>
                <c:pt idx="12">
                  <c:v>49</c:v>
                </c:pt>
                <c:pt idx="13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8C-4B72-B440-87380F4A51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23115344"/>
        <c:axId val="623116656"/>
      </c:barChart>
      <c:catAx>
        <c:axId val="62311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en-US"/>
          </a:p>
        </c:txPr>
        <c:crossAx val="623116656"/>
        <c:crosses val="autoZero"/>
        <c:auto val="1"/>
        <c:lblAlgn val="ctr"/>
        <c:lblOffset val="100"/>
        <c:noMultiLvlLbl val="0"/>
      </c:catAx>
      <c:valAx>
        <c:axId val="6231166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2311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 w="19050">
      <a:solidFill>
        <a:schemeClr val="bg1">
          <a:lumMod val="75000"/>
        </a:schemeClr>
      </a:solidFill>
    </a:ln>
    <a:effectLst/>
  </c:spPr>
  <c:txPr>
    <a:bodyPr/>
    <a:lstStyle/>
    <a:p>
      <a:pPr>
        <a:defRPr sz="1400">
          <a:latin typeface="Roboto" panose="02000000000000000000" pitchFamily="2" charset="0"/>
          <a:ea typeface="Roboto" panose="02000000000000000000" pitchFamily="2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160187007874018E-2"/>
          <c:y val="0.10038508708748534"/>
          <c:w val="0.92596481299212596"/>
          <c:h val="0.746156594995993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Frequency of online purchases in the last 3 months: 6 times or more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0C-481F-B0E3-CE309563027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Frequency of online purchases in the last 3 months: more than 10 times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4</c:v>
                </c:pt>
                <c:pt idx="1">
                  <c:v>5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0C-481F-B0E3-CE30956302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2256152"/>
        <c:axId val="632257792"/>
      </c:barChart>
      <c:catAx>
        <c:axId val="632256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en-US"/>
          </a:p>
        </c:txPr>
        <c:crossAx val="632257792"/>
        <c:crosses val="autoZero"/>
        <c:auto val="1"/>
        <c:lblAlgn val="ctr"/>
        <c:lblOffset val="100"/>
        <c:noMultiLvlLbl val="0"/>
      </c:catAx>
      <c:valAx>
        <c:axId val="6322577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32256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 w="19050">
      <a:solidFill>
        <a:schemeClr val="bg1">
          <a:lumMod val="75000"/>
        </a:schemeClr>
      </a:solidFill>
    </a:ln>
    <a:effectLst/>
  </c:spPr>
  <c:txPr>
    <a:bodyPr/>
    <a:lstStyle/>
    <a:p>
      <a:pPr>
        <a:defRPr sz="1400">
          <a:latin typeface="Roboto" panose="02000000000000000000" pitchFamily="2" charset="0"/>
          <a:ea typeface="Roboto" panose="02000000000000000000" pitchFamily="2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160187007874018E-2"/>
          <c:y val="0.10038508708748534"/>
          <c:w val="0.92596481299212596"/>
          <c:h val="0.746156594995993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Frequency of online purchases in the last 3 months: 6 times or more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0C-481F-B0E3-CE309563027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Frequency of online purchases in the last 3 months: more than 10 times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4</c:v>
                </c:pt>
                <c:pt idx="1">
                  <c:v>5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0C-481F-B0E3-CE30956302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2256152"/>
        <c:axId val="632257792"/>
      </c:barChart>
      <c:catAx>
        <c:axId val="632256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en-US"/>
          </a:p>
        </c:txPr>
        <c:crossAx val="632257792"/>
        <c:crosses val="autoZero"/>
        <c:auto val="1"/>
        <c:lblAlgn val="ctr"/>
        <c:lblOffset val="100"/>
        <c:noMultiLvlLbl val="0"/>
      </c:catAx>
      <c:valAx>
        <c:axId val="6322577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32256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 w="19050">
      <a:solidFill>
        <a:schemeClr val="bg1">
          <a:lumMod val="75000"/>
        </a:schemeClr>
      </a:solidFill>
    </a:ln>
    <a:effectLst/>
  </c:spPr>
  <c:txPr>
    <a:bodyPr/>
    <a:lstStyle/>
    <a:p>
      <a:pPr>
        <a:defRPr sz="1400">
          <a:latin typeface="Roboto" panose="02000000000000000000" pitchFamily="2" charset="0"/>
          <a:ea typeface="Roboto" panose="02000000000000000000" pitchFamily="2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521391874973018E-2"/>
          <c:y val="3.7536481699997397E-2"/>
          <c:w val="0.94755789465781248"/>
          <c:h val="0.717484079899713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8798453198142356E-2"/>
                  <c:y val="-1.6225445279877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44-465C-99D5-8C3BC16DDE75}"/>
                </c:ext>
              </c:extLst>
            </c:dLbl>
            <c:dLbl>
              <c:idx val="2"/>
              <c:layout>
                <c:manualLayout>
                  <c:x val="-1.4098839898606769E-2"/>
                  <c:y val="-3.2450890559754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A44-465C-99D5-8C3BC16DDE75}"/>
                </c:ext>
              </c:extLst>
            </c:dLbl>
            <c:dLbl>
              <c:idx val="3"/>
              <c:layout>
                <c:manualLayout>
                  <c:x val="-6.2661510660474524E-3"/>
                  <c:y val="-1.6225445279877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A44-465C-99D5-8C3BC16DDE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&lt; 50 EUR</c:v>
                </c:pt>
                <c:pt idx="1">
                  <c:v>50-99 EUR</c:v>
                </c:pt>
                <c:pt idx="2">
                  <c:v>100 EUR or more</c:v>
                </c:pt>
                <c:pt idx="3">
                  <c:v>100-499 EUR</c:v>
                </c:pt>
                <c:pt idx="4">
                  <c:v>500-999 EUR</c:v>
                </c:pt>
                <c:pt idx="5">
                  <c:v>1000 EUR or more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0.06</c:v>
                </c:pt>
                <c:pt idx="1">
                  <c:v>0.1</c:v>
                </c:pt>
                <c:pt idx="2">
                  <c:v>0.23</c:v>
                </c:pt>
                <c:pt idx="3">
                  <c:v>0.16</c:v>
                </c:pt>
                <c:pt idx="4">
                  <c:v>0.03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0C-4BDF-9153-B429B05413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1.7231915431630551E-2"/>
                  <c:y val="-3.5695979615730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A44-465C-99D5-8C3BC16DDE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&lt; 50 EUR</c:v>
                </c:pt>
                <c:pt idx="1">
                  <c:v>50-99 EUR</c:v>
                </c:pt>
                <c:pt idx="2">
                  <c:v>100 EUR or more</c:v>
                </c:pt>
                <c:pt idx="3">
                  <c:v>100-499 EUR</c:v>
                </c:pt>
                <c:pt idx="4">
                  <c:v>500-999 EUR</c:v>
                </c:pt>
                <c:pt idx="5">
                  <c:v>1000 EUR or more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0.08</c:v>
                </c:pt>
                <c:pt idx="1">
                  <c:v>0.12</c:v>
                </c:pt>
                <c:pt idx="2">
                  <c:v>0.28000000000000003</c:v>
                </c:pt>
                <c:pt idx="3">
                  <c:v>0.2</c:v>
                </c:pt>
                <c:pt idx="4">
                  <c:v>0.05</c:v>
                </c:pt>
                <c:pt idx="5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0C-4BDF-9153-B429B05413B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532302132094891E-2"/>
                  <c:y val="-9.73526716792645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A44-465C-99D5-8C3BC16DDE75}"/>
                </c:ext>
              </c:extLst>
            </c:dLbl>
            <c:dLbl>
              <c:idx val="1"/>
              <c:layout>
                <c:manualLayout>
                  <c:x val="2.0364990964654221E-2"/>
                  <c:y val="-1.2980356223901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A44-465C-99D5-8C3BC16DDE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&lt; 50 EUR</c:v>
                </c:pt>
                <c:pt idx="1">
                  <c:v>50-99 EUR</c:v>
                </c:pt>
                <c:pt idx="2">
                  <c:v>100 EUR or more</c:v>
                </c:pt>
                <c:pt idx="3">
                  <c:v>100-499 EUR</c:v>
                </c:pt>
                <c:pt idx="4">
                  <c:v>500-999 EUR</c:v>
                </c:pt>
                <c:pt idx="5">
                  <c:v>1000 EUR or more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7.0000000000000007E-2</c:v>
                </c:pt>
                <c:pt idx="1">
                  <c:v>0.11</c:v>
                </c:pt>
                <c:pt idx="2">
                  <c:v>0.37</c:v>
                </c:pt>
                <c:pt idx="3">
                  <c:v>0.26</c:v>
                </c:pt>
                <c:pt idx="4">
                  <c:v>0.06</c:v>
                </c:pt>
                <c:pt idx="5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44-465C-99D5-8C3BC16DDE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6456080"/>
        <c:axId val="386459032"/>
      </c:barChart>
      <c:catAx>
        <c:axId val="38645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en-US"/>
          </a:p>
        </c:txPr>
        <c:crossAx val="386459032"/>
        <c:crosses val="autoZero"/>
        <c:auto val="1"/>
        <c:lblAlgn val="ctr"/>
        <c:lblOffset val="100"/>
        <c:noMultiLvlLbl val="0"/>
      </c:catAx>
      <c:valAx>
        <c:axId val="3864590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86456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3.6346636569405587E-2"/>
          <c:y val="7.7228775712220393E-2"/>
          <c:w val="9.5621588617314554E-2"/>
          <c:h val="0.2617713689114336"/>
        </c:manualLayout>
      </c:layout>
      <c:overlay val="0"/>
      <c:spPr>
        <a:solidFill>
          <a:schemeClr val="bg1">
            <a:lumMod val="9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 w="19050">
      <a:solidFill>
        <a:schemeClr val="bg1">
          <a:lumMod val="75000"/>
        </a:schemeClr>
      </a:solidFill>
    </a:ln>
    <a:effectLst/>
  </c:spPr>
  <c:txPr>
    <a:bodyPr/>
    <a:lstStyle/>
    <a:p>
      <a:pPr>
        <a:defRPr sz="1600">
          <a:latin typeface="Roboto" panose="02000000000000000000" pitchFamily="2" charset="0"/>
          <a:ea typeface="Roboto" panose="02000000000000000000" pitchFamily="2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0.49819</cdr:x>
      <cdr:y>0.20497</cdr:y>
    </cdr:from>
    <cdr:to>
      <cdr:x>0.96796</cdr:x>
      <cdr:y>0.93241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B7E2FEA2-71E7-46A5-8CF5-B270081BF77F}"/>
            </a:ext>
          </a:extLst>
        </cdr:cNvPr>
        <cdr:cNvSpPr/>
      </cdr:nvSpPr>
      <cdr:spPr>
        <a:xfrm xmlns:a="http://schemas.openxmlformats.org/drawingml/2006/main">
          <a:off x="4038862" y="802178"/>
          <a:ext cx="3808429" cy="284689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8011C9-660A-4798-92DB-6A3A36A9BC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F2E985-725E-4D73-9FA5-5604E683BC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9C7553-B59B-415D-B351-1E98A12D29AF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BB6A84-AAF2-497B-8FD9-AA489006E6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499C9B-F528-459B-B195-763A124B162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94C8A-DF96-4AD0-9A17-C1C8134AE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84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2913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98900" y="0"/>
            <a:ext cx="2982913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42900" y="698500"/>
            <a:ext cx="61944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7575" y="4414838"/>
            <a:ext cx="5046663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32850"/>
            <a:ext cx="2982913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98900" y="8832850"/>
            <a:ext cx="2982913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4:notes"/>
          <p:cNvSpPr txBox="1">
            <a:spLocks noGrp="1"/>
          </p:cNvSpPr>
          <p:nvPr>
            <p:ph type="sldNum" idx="12"/>
          </p:nvPr>
        </p:nvSpPr>
        <p:spPr>
          <a:xfrm>
            <a:off x="3898900" y="8832850"/>
            <a:ext cx="2982913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25" tIns="46450" rIns="92925" bIns="464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8500"/>
            <a:ext cx="61944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8" name="Google Shape;128;p34:notes"/>
          <p:cNvSpPr txBox="1">
            <a:spLocks noGrp="1"/>
          </p:cNvSpPr>
          <p:nvPr>
            <p:ph type="body" idx="1"/>
          </p:nvPr>
        </p:nvSpPr>
        <p:spPr>
          <a:xfrm>
            <a:off x="917575" y="4414838"/>
            <a:ext cx="5046663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25" tIns="46450" rIns="92925" bIns="46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/>
          </a:p>
          <a:p>
            <a: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/>
          </a:p>
          <a:p>
            <a: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/>
          </a:p>
          <a:p>
            <a: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/>
          </a:p>
          <a:p>
            <a: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/>
          </a:p>
          <a:p>
            <a: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/>
          </a:p>
          <a:p>
            <a: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/>
          </a:p>
          <a:p>
            <a: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/>
          </a:p>
          <a:p>
            <a: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7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6:notes"/>
          <p:cNvSpPr txBox="1">
            <a:spLocks noGrp="1"/>
          </p:cNvSpPr>
          <p:nvPr>
            <p:ph type="body" idx="1"/>
          </p:nvPr>
        </p:nvSpPr>
        <p:spPr>
          <a:xfrm>
            <a:off x="917575" y="4414838"/>
            <a:ext cx="5046663" cy="41830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8500"/>
            <a:ext cx="61944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9377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6:notes"/>
          <p:cNvSpPr txBox="1">
            <a:spLocks noGrp="1"/>
          </p:cNvSpPr>
          <p:nvPr>
            <p:ph type="body" idx="1"/>
          </p:nvPr>
        </p:nvSpPr>
        <p:spPr>
          <a:xfrm>
            <a:off x="917575" y="4414838"/>
            <a:ext cx="5046663" cy="41830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8500"/>
            <a:ext cx="61944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2489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4:notes"/>
          <p:cNvSpPr txBox="1">
            <a:spLocks noGrp="1"/>
          </p:cNvSpPr>
          <p:nvPr>
            <p:ph type="sldNum" idx="12"/>
          </p:nvPr>
        </p:nvSpPr>
        <p:spPr>
          <a:xfrm>
            <a:off x="3898900" y="8832850"/>
            <a:ext cx="2982913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25" tIns="46450" rIns="92925" bIns="464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8500"/>
            <a:ext cx="61944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8" name="Google Shape;128;p34:notes"/>
          <p:cNvSpPr txBox="1">
            <a:spLocks noGrp="1"/>
          </p:cNvSpPr>
          <p:nvPr>
            <p:ph type="body" idx="1"/>
          </p:nvPr>
        </p:nvSpPr>
        <p:spPr>
          <a:xfrm>
            <a:off x="917575" y="4414838"/>
            <a:ext cx="5046663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25" tIns="46450" rIns="92925" bIns="46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4067030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898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0" marR="0" lvl="1" indent="-88898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89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898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898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189" marR="0" lvl="5" indent="-8889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377" marR="0" lvl="6" indent="-88898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566" marR="0" lvl="7" indent="-88898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754" marR="0" lvl="8" indent="-8889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marL="457189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2pPr>
            <a:lvl3pPr marL="914377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3pPr>
            <a:lvl4pPr marL="1371566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4pPr>
            <a:lvl5pPr marL="1828754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5pPr>
            <a:lvl6pPr marL="2285943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6pPr>
            <a:lvl7pPr marL="2743131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7pPr>
            <a:lvl8pPr marL="320032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8pPr>
            <a:lvl9pPr marL="3657509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189" marR="0" lvl="1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377" marR="0" lvl="2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566" marR="0" lvl="3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754" marR="0" lvl="4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5943" marR="0" lvl="5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131" marR="0" lvl="6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320" marR="0" lvl="7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509" marR="0" lvl="8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898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189" marR="0" lvl="1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377" marR="0" lvl="2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566" marR="0" lvl="3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754" marR="0" lvl="4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5943" marR="0" lvl="5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131" marR="0" lvl="6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320" marR="0" lvl="7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509" marR="0" lvl="8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marR="0" lvl="1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marR="0" lvl="2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marR="0" lvl="3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marR="0" lvl="4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marR="0" lvl="5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marR="0" lvl="6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marR="0" lvl="7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marR="0" lvl="8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Text">
  <p:cSld name="2_Title and 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6083302"/>
            <a:ext cx="3251200" cy="69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89" lvl="0" indent="-31749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1pPr>
            <a:lvl2pPr marL="914377" lvl="1" indent="-317492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/>
            </a:lvl2pPr>
            <a:lvl3pPr marL="1371566" lvl="2" indent="-31749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3pPr>
            <a:lvl4pPr marL="1828754" lvl="3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/>
            </a:lvl4pPr>
            <a:lvl5pPr marL="2285943" lvl="4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»"/>
              <a:defRPr/>
            </a:lvl5pPr>
            <a:lvl6pPr marL="2743131" lvl="5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6pPr>
            <a:lvl7pPr marL="3200320" lvl="6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7pPr>
            <a:lvl8pPr marL="3657509" lvl="7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8pPr>
            <a:lvl9pPr marL="4114697" lvl="8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Text">
  <p:cSld name="3_Title and 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6083302"/>
            <a:ext cx="3251200" cy="69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8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89" lvl="0" indent="-31749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1pPr>
            <a:lvl2pPr marL="914377" lvl="1" indent="-317492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/>
            </a:lvl2pPr>
            <a:lvl3pPr marL="1371566" lvl="2" indent="-31749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3pPr>
            <a:lvl4pPr marL="1828754" lvl="3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/>
            </a:lvl4pPr>
            <a:lvl5pPr marL="2285943" lvl="4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»"/>
              <a:defRPr/>
            </a:lvl5pPr>
            <a:lvl6pPr marL="2743131" lvl="5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6pPr>
            <a:lvl7pPr marL="3200320" lvl="6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7pPr>
            <a:lvl8pPr marL="3657509" lvl="7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8pPr>
            <a:lvl9pPr marL="4114697" lvl="8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and Text" type="objAndTx">
  <p:cSld name="OBJECT_AND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2800" y="5832481"/>
            <a:ext cx="3251200" cy="72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9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89" lvl="0" indent="-31749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1pPr>
            <a:lvl2pPr marL="914377" lvl="1" indent="-317492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/>
            </a:lvl2pPr>
            <a:lvl3pPr marL="1371566" lvl="2" indent="-31749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3pPr>
            <a:lvl4pPr marL="1828754" lvl="3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/>
            </a:lvl4pPr>
            <a:lvl5pPr marL="2285943" lvl="4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»"/>
              <a:defRPr/>
            </a:lvl5pPr>
            <a:lvl6pPr marL="2743131" lvl="5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6pPr>
            <a:lvl7pPr marL="3200320" lvl="6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7pPr>
            <a:lvl8pPr marL="3657509" lvl="7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8pPr>
            <a:lvl9pPr marL="4114697" lvl="8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2"/>
          </p:nvPr>
        </p:nvSpPr>
        <p:spPr>
          <a:xfrm>
            <a:off x="61976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89" lvl="0" indent="-31749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1pPr>
            <a:lvl2pPr marL="914377" lvl="1" indent="-317492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/>
            </a:lvl2pPr>
            <a:lvl3pPr marL="1371566" lvl="2" indent="-31749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3pPr>
            <a:lvl4pPr marL="1828754" lvl="3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/>
            </a:lvl4pPr>
            <a:lvl5pPr marL="2285943" lvl="4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»"/>
              <a:defRPr/>
            </a:lvl5pPr>
            <a:lvl6pPr marL="2743131" lvl="5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6pPr>
            <a:lvl7pPr marL="3200320" lvl="6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7pPr>
            <a:lvl8pPr marL="3657509" lvl="7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8pPr>
            <a:lvl9pPr marL="4114697" lvl="8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dt" idx="10"/>
          </p:nvPr>
        </p:nvSpPr>
        <p:spPr>
          <a:xfrm>
            <a:off x="8432800" y="617220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898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189" marR="0" lvl="1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377" marR="0" lvl="2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566" marR="0" lvl="3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754" marR="0" lvl="4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5943" marR="0" lvl="5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131" marR="0" lvl="6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320" marR="0" lvl="7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509" marR="0" lvl="8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2800" y="5832481"/>
            <a:ext cx="3251200" cy="72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914400" y="11430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89" lvl="0" indent="-31749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1pPr>
            <a:lvl2pPr marL="914377" lvl="1" indent="-317492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/>
            </a:lvl2pPr>
            <a:lvl3pPr marL="1371566" lvl="2" indent="-31749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3pPr>
            <a:lvl4pPr marL="1828754" lvl="3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/>
            </a:lvl4pPr>
            <a:lvl5pPr marL="2285943" lvl="4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»"/>
              <a:defRPr/>
            </a:lvl5pPr>
            <a:lvl6pPr marL="2743131" lvl="5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6pPr>
            <a:lvl7pPr marL="3200320" lvl="6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7pPr>
            <a:lvl8pPr marL="3657509" lvl="7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8pPr>
            <a:lvl9pPr marL="4114697" lvl="8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dt" idx="10"/>
          </p:nvPr>
        </p:nvSpPr>
        <p:spPr>
          <a:xfrm>
            <a:off x="8432800" y="617220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898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189" marR="0" lvl="1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377" marR="0" lvl="2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566" marR="0" lvl="3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754" marR="0" lvl="4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5943" marR="0" lvl="5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131" marR="0" lvl="6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320" marR="0" lvl="7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509" marR="0" lvl="8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189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377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566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754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89" lvl="0" indent="-31749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1pPr>
            <a:lvl2pPr marL="914377" lvl="1" indent="-317492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/>
            </a:lvl2pPr>
            <a:lvl3pPr marL="1371566" lvl="2" indent="-31749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3pPr>
            <a:lvl4pPr marL="1828754" lvl="3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/>
            </a:lvl4pPr>
            <a:lvl5pPr marL="2285943" lvl="4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»"/>
              <a:defRPr/>
            </a:lvl5pPr>
            <a:lvl6pPr marL="2743131" lvl="5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6pPr>
            <a:lvl7pPr marL="3200320" lvl="6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7pPr>
            <a:lvl8pPr marL="3657509" lvl="7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8pPr>
            <a:lvl9pPr marL="4114697" lvl="8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189" marR="0" lvl="1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377" marR="0" lvl="2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566" marR="0" lvl="3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754" marR="0" lvl="4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5943" marR="0" lvl="5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131" marR="0" lvl="6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320" marR="0" lvl="7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509" marR="0" lvl="8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898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189" marR="0" lvl="1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377" marR="0" lvl="2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566" marR="0" lvl="3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754" marR="0" lvl="4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5943" marR="0" lvl="5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131" marR="0" lvl="6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320" marR="0" lvl="7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509" marR="0" lvl="8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marR="0" lvl="1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marR="0" lvl="2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marR="0" lvl="3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marR="0" lvl="4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marR="0" lvl="5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marR="0" lvl="6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marR="0" lvl="7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marR="0" lvl="8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189" lvl="0" indent="-228594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marL="914377" lvl="1" indent="-228594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2pPr>
            <a:lvl3pPr marL="1371566" lvl="2" indent="-228594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3pPr>
            <a:lvl4pPr marL="1828754" lvl="3" indent="-228594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4pPr>
            <a:lvl5pPr marL="2285943" lvl="4" indent="-228594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5pPr>
            <a:lvl6pPr marL="2743131" lvl="5" indent="-228594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6pPr>
            <a:lvl7pPr marL="3200320" lvl="6" indent="-228594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7pPr>
            <a:lvl8pPr marL="3657509" lvl="7" indent="-228594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8pPr>
            <a:lvl9pPr marL="4114697" lvl="8" indent="-228594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189" marR="0" lvl="1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377" marR="0" lvl="2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566" marR="0" lvl="3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754" marR="0" lvl="4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5943" marR="0" lvl="5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131" marR="0" lvl="6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320" marR="0" lvl="7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509" marR="0" lvl="8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898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189" marR="0" lvl="1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377" marR="0" lvl="2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566" marR="0" lvl="3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754" marR="0" lvl="4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5943" marR="0" lvl="5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131" marR="0" lvl="6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320" marR="0" lvl="7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509" marR="0" lvl="8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marR="0" lvl="1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marR="0" lvl="2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marR="0" lvl="3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marR="0" lvl="4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marR="0" lvl="5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marR="0" lvl="6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marR="0" lvl="7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marR="0" lvl="8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189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377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566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754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89" lvl="0" indent="-317492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377" lvl="1" indent="-317492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566" lvl="2" indent="-317492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754" lvl="3" indent="-317492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5943" lvl="4" indent="-317492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131" lvl="5" indent="-317492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320" lvl="6" indent="-317492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509" lvl="7" indent="-317492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697" lvl="8" indent="-317492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89" lvl="0" indent="-317492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377" lvl="1" indent="-317492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566" lvl="2" indent="-317492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754" lvl="3" indent="-317492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5943" lvl="4" indent="-317492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131" lvl="5" indent="-317492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320" lvl="6" indent="-317492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509" lvl="7" indent="-317492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697" lvl="8" indent="-317492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189" marR="0" lvl="1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377" marR="0" lvl="2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566" marR="0" lvl="3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754" marR="0" lvl="4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5943" marR="0" lvl="5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131" marR="0" lvl="6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320" marR="0" lvl="7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509" marR="0" lvl="8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898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189" marR="0" lvl="1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377" marR="0" lvl="2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566" marR="0" lvl="3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754" marR="0" lvl="4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5943" marR="0" lvl="5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131" marR="0" lvl="6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320" marR="0" lvl="7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509" marR="0" lvl="8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marR="0" lvl="1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marR="0" lvl="2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marR="0" lvl="3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marR="0" lvl="4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marR="0" lvl="5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marR="0" lvl="6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marR="0" lvl="7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marR="0" lvl="8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189" lvl="0" indent="-228594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377" lvl="1" indent="-228594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566" lvl="2" indent="-228594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754" lvl="3" indent="-228594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5943" lvl="4" indent="-228594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131" lvl="5" indent="-228594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320" lvl="6" indent="-228594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509" lvl="7" indent="-228594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697" lvl="8" indent="-228594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89" lvl="0" indent="-317492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377" lvl="1" indent="-317492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566" lvl="2" indent="-317492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754" lvl="3" indent="-317492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5943" lvl="4" indent="-317492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131" lvl="5" indent="-317492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320" lvl="6" indent="-317492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509" lvl="7" indent="-317492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697" lvl="8" indent="-317492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93376" y="1535114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189" lvl="0" indent="-228594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377" lvl="1" indent="-228594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566" lvl="2" indent="-228594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754" lvl="3" indent="-228594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5943" lvl="4" indent="-228594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131" lvl="5" indent="-228594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320" lvl="6" indent="-228594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509" lvl="7" indent="-228594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697" lvl="8" indent="-228594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93376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89" lvl="0" indent="-317492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377" lvl="1" indent="-317492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566" lvl="2" indent="-317492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754" lvl="3" indent="-317492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5943" lvl="4" indent="-317492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131" lvl="5" indent="-317492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320" lvl="6" indent="-317492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509" lvl="7" indent="-317492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697" lvl="8" indent="-317492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189" marR="0" lvl="1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377" marR="0" lvl="2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566" marR="0" lvl="3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754" marR="0" lvl="4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5943" marR="0" lvl="5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131" marR="0" lvl="6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320" marR="0" lvl="7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509" marR="0" lvl="8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898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189" marR="0" lvl="1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377" marR="0" lvl="2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566" marR="0" lvl="3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754" marR="0" lvl="4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5943" marR="0" lvl="5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131" marR="0" lvl="6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320" marR="0" lvl="7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509" marR="0" lvl="8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marR="0" lvl="1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marR="0" lvl="2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marR="0" lvl="3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marR="0" lvl="4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marR="0" lvl="5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marR="0" lvl="6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marR="0" lvl="7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marR="0" lvl="8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4BCDF40-6540-4C8C-9278-43B06AF09C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3000"/>
          </a:blip>
          <a:stretch>
            <a:fillRect/>
          </a:stretch>
        </p:blipFill>
        <p:spPr>
          <a:xfrm>
            <a:off x="0" y="0"/>
            <a:ext cx="12192000" cy="6616700"/>
          </a:xfrm>
          <a:prstGeom prst="rect">
            <a:avLst/>
          </a:prstGeom>
        </p:spPr>
      </p:pic>
      <p:pic>
        <p:nvPicPr>
          <p:cNvPr id="7" name="Google Shape;130;p21">
            <a:extLst>
              <a:ext uri="{FF2B5EF4-FFF2-40B4-BE49-F238E27FC236}">
                <a16:creationId xmlns:a16="http://schemas.microsoft.com/office/drawing/2014/main" id="{65A43C2C-DCCD-4380-9D2C-AE4B964909C4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774461"/>
            <a:ext cx="12192000" cy="40835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7174D0-B0A4-467E-A573-9BA54212228D}"/>
              </a:ext>
            </a:extLst>
          </p:cNvPr>
          <p:cNvCxnSpPr>
            <a:cxnSpLocks/>
          </p:cNvCxnSpPr>
          <p:nvPr userDrawn="1"/>
        </p:nvCxnSpPr>
        <p:spPr>
          <a:xfrm>
            <a:off x="0" y="2769201"/>
            <a:ext cx="12192000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30;p21">
            <a:extLst>
              <a:ext uri="{FF2B5EF4-FFF2-40B4-BE49-F238E27FC236}">
                <a16:creationId xmlns:a16="http://schemas.microsoft.com/office/drawing/2014/main" id="{636D04EE-9EED-481A-A29A-C1810F1177BE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BF01393-046F-4F07-8EE5-D82766AB22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650"/>
            <a:ext cx="12192000" cy="6616700"/>
          </a:xfrm>
          <a:prstGeom prst="rect">
            <a:avLst/>
          </a:prstGeom>
        </p:spPr>
      </p:pic>
      <p:pic>
        <p:nvPicPr>
          <p:cNvPr id="96" name="Google Shape;96;p15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3498" y="6375627"/>
            <a:ext cx="12238964" cy="5021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0;p16">
            <a:extLst>
              <a:ext uri="{FF2B5EF4-FFF2-40B4-BE49-F238E27FC236}">
                <a16:creationId xmlns:a16="http://schemas.microsoft.com/office/drawing/2014/main" id="{B86CA522-02BF-4710-9125-8794C99FFC9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05845" y="6409335"/>
            <a:ext cx="7316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Google Shape;132;p21">
            <a:extLst>
              <a:ext uri="{FF2B5EF4-FFF2-40B4-BE49-F238E27FC236}">
                <a16:creationId xmlns:a16="http://schemas.microsoft.com/office/drawing/2014/main" id="{F06A8BE7-1A27-408F-A478-C485F4EACF66}"/>
              </a:ext>
            </a:extLst>
          </p:cNvPr>
          <p:cNvSpPr txBox="1"/>
          <p:nvPr userDrawn="1"/>
        </p:nvSpPr>
        <p:spPr>
          <a:xfrm>
            <a:off x="254555" y="6424965"/>
            <a:ext cx="3591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Clr>
                <a:schemeClr val="dk1"/>
              </a:buClr>
            </a:pPr>
            <a:r>
              <a:rPr lang="en-US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cargofactsconsulting.com</a:t>
            </a:r>
            <a:endParaRPr sz="1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56842DC-BABF-4F63-99C3-773A797CC6A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6" y="0"/>
            <a:ext cx="12192000" cy="6858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9379AB9-738B-46AD-9AE9-35CC462909DD}"/>
              </a:ext>
            </a:extLst>
          </p:cNvPr>
          <p:cNvCxnSpPr>
            <a:cxnSpLocks/>
          </p:cNvCxnSpPr>
          <p:nvPr userDrawn="1"/>
        </p:nvCxnSpPr>
        <p:spPr>
          <a:xfrm>
            <a:off x="-7815" y="698129"/>
            <a:ext cx="12192000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Text">
  <p:cSld name="1_Title and 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4" y="6375627"/>
            <a:ext cx="12192053" cy="50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6"/>
          <p:cNvSpPr txBox="1">
            <a:spLocks noGrp="1"/>
          </p:cNvSpPr>
          <p:nvPr>
            <p:ph type="sldNum" idx="12"/>
          </p:nvPr>
        </p:nvSpPr>
        <p:spPr>
          <a:xfrm>
            <a:off x="11205845" y="6409335"/>
            <a:ext cx="7316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" name="Google Shape;10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327625"/>
            <a:ext cx="12191947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BF6C1E-2F6A-41D8-BF32-5EBF7462BFA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53" y="0"/>
            <a:ext cx="12192000" cy="685800"/>
          </a:xfrm>
          <a:prstGeom prst="rect">
            <a:avLst/>
          </a:prstGeom>
        </p:spPr>
      </p:pic>
      <p:sp>
        <p:nvSpPr>
          <p:cNvPr id="7" name="Google Shape;132;p21">
            <a:extLst>
              <a:ext uri="{FF2B5EF4-FFF2-40B4-BE49-F238E27FC236}">
                <a16:creationId xmlns:a16="http://schemas.microsoft.com/office/drawing/2014/main" id="{DF4D4A5F-2111-4A19-A642-B50966B3BE09}"/>
              </a:ext>
            </a:extLst>
          </p:cNvPr>
          <p:cNvSpPr txBox="1"/>
          <p:nvPr userDrawn="1"/>
        </p:nvSpPr>
        <p:spPr>
          <a:xfrm>
            <a:off x="254555" y="6424965"/>
            <a:ext cx="3591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Clr>
                <a:schemeClr val="dk1"/>
              </a:buClr>
            </a:pPr>
            <a:r>
              <a:rPr lang="en-US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cargofactsconsulting.com</a:t>
            </a:r>
            <a:endParaRPr sz="1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0" marR="0" lvl="1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marR="0" lvl="5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marR="0" lvl="6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marR="0" lvl="7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marR="0" lvl="8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/>
            </a:lvl2pPr>
            <a:lvl3pPr marL="1371600" marR="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/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»"/>
              <a:defRPr/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189" marR="0" lvl="1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377" marR="0" lvl="2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566" marR="0" lvl="3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754" marR="0" lvl="4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5943" marR="0" lvl="5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131" marR="0" lvl="6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320" marR="0" lvl="7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509" marR="0" lvl="8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898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189" marR="0" lvl="1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377" marR="0" lvl="2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566" marR="0" lvl="3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754" marR="0" lvl="4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5943" marR="0" lvl="5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131" marR="0" lvl="6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320" marR="0" lvl="7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509" marR="0" lvl="8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fcinsights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/>
          <p:nvPr/>
        </p:nvSpPr>
        <p:spPr>
          <a:xfrm>
            <a:off x="1" y="3429000"/>
            <a:ext cx="12191999" cy="1753767"/>
          </a:xfrm>
          <a:prstGeom prst="rect">
            <a:avLst/>
          </a:prstGeom>
          <a:noFill/>
          <a:ln w="9525" cap="flat" cmpd="sng">
            <a:solidFill>
              <a:schemeClr val="dk1">
                <a:alpha val="0"/>
              </a:scheme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97058"/>
              </a:lnSpc>
            </a:pPr>
            <a:r>
              <a:rPr lang="en-GB" sz="4400" b="1" dirty="0">
                <a:solidFill>
                  <a:schemeClr val="bg1"/>
                </a:solidFill>
                <a:latin typeface="Roboto"/>
                <a:ea typeface="Roboto"/>
                <a:cs typeface="Calibri"/>
                <a:sym typeface="Roboto"/>
              </a:rPr>
              <a:t>European E-Commerce </a:t>
            </a:r>
          </a:p>
          <a:p>
            <a:pPr algn="ctr">
              <a:lnSpc>
                <a:spcPct val="97058"/>
              </a:lnSpc>
            </a:pPr>
            <a:r>
              <a:rPr lang="en-GB" sz="4400" b="1" dirty="0">
                <a:solidFill>
                  <a:schemeClr val="bg1"/>
                </a:solidFill>
                <a:latin typeface="Roboto"/>
                <a:ea typeface="Roboto"/>
                <a:cs typeface="Calibri"/>
                <a:sym typeface="Roboto"/>
              </a:rPr>
              <a:t>and Express Trends</a:t>
            </a:r>
            <a:endParaRPr lang="en-GB" sz="2000" b="1" dirty="0">
              <a:solidFill>
                <a:schemeClr val="bg1"/>
              </a:solidFill>
              <a:latin typeface="Roboto"/>
              <a:ea typeface="Roboto"/>
              <a:cs typeface="Calibri"/>
              <a:sym typeface="Roboto"/>
            </a:endParaRPr>
          </a:p>
          <a:p>
            <a:pPr algn="ctr">
              <a:lnSpc>
                <a:spcPct val="97058"/>
              </a:lnSpc>
            </a:pPr>
            <a:endParaRPr lang="en-GB" sz="2000" b="1" dirty="0">
              <a:solidFill>
                <a:schemeClr val="bg1"/>
              </a:solidFill>
              <a:latin typeface="Roboto"/>
              <a:ea typeface="Roboto"/>
              <a:cs typeface="Calibri"/>
              <a:sym typeface="Roboto"/>
            </a:endParaRPr>
          </a:p>
        </p:txBody>
      </p:sp>
      <p:sp>
        <p:nvSpPr>
          <p:cNvPr id="132" name="Google Shape;132;p21"/>
          <p:cNvSpPr txBox="1"/>
          <p:nvPr/>
        </p:nvSpPr>
        <p:spPr>
          <a:xfrm>
            <a:off x="8188471" y="6064380"/>
            <a:ext cx="3591000" cy="633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>
              <a:buClr>
                <a:schemeClr val="dk1"/>
              </a:buClr>
            </a:pP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www.cargofactsconsulting.com</a:t>
            </a:r>
          </a:p>
          <a:p>
            <a:pPr algn="r">
              <a:buClr>
                <a:schemeClr val="dk1"/>
              </a:buClr>
            </a:pPr>
            <a:r>
              <a:rPr lang="en-US" sz="160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www.cfcInsights.com</a:t>
            </a:r>
            <a:endParaRPr lang="en-US" sz="1800"/>
          </a:p>
          <a:p>
            <a:pPr algn="r">
              <a:buClr>
                <a:schemeClr val="dk1"/>
              </a:buClr>
            </a:pP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r">
              <a:buClr>
                <a:schemeClr val="dk1"/>
              </a:buClr>
            </a:pP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" name="Google Shape;135;p21"/>
          <p:cNvSpPr txBox="1"/>
          <p:nvPr/>
        </p:nvSpPr>
        <p:spPr>
          <a:xfrm>
            <a:off x="310426" y="6130952"/>
            <a:ext cx="6009094" cy="522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Roboto"/>
                <a:ea typeface="Roboto"/>
                <a:cs typeface="Calibri"/>
                <a:sym typeface="Roboto"/>
              </a:rPr>
              <a:t>26 February 2021</a:t>
            </a:r>
            <a:endParaRPr sz="16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A1DFEF-0DCB-4997-AD62-C6D2A06B6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06" y="656083"/>
            <a:ext cx="5613021" cy="141448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8C5D263-FD20-42A1-A4DC-9341D9578B58}"/>
              </a:ext>
            </a:extLst>
          </p:cNvPr>
          <p:cNvCxnSpPr>
            <a:cxnSpLocks/>
          </p:cNvCxnSpPr>
          <p:nvPr/>
        </p:nvCxnSpPr>
        <p:spPr>
          <a:xfrm>
            <a:off x="427795" y="5981329"/>
            <a:ext cx="1124839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/>
          <p:nvPr/>
        </p:nvSpPr>
        <p:spPr>
          <a:xfrm>
            <a:off x="0" y="3710714"/>
            <a:ext cx="12192000" cy="633394"/>
          </a:xfrm>
          <a:prstGeom prst="rect">
            <a:avLst/>
          </a:prstGeom>
          <a:noFill/>
          <a:ln w="9525" cap="flat" cmpd="sng">
            <a:solidFill>
              <a:schemeClr val="dk1">
                <a:alpha val="0"/>
              </a:scheme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97058"/>
              </a:lnSpc>
            </a:pPr>
            <a:r>
              <a:rPr lang="en-US" sz="2800" b="1" i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www.cfcInsights.com</a:t>
            </a:r>
            <a:r>
              <a:rPr lang="en-US" sz="2800" b="1" i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800" b="1" i="1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3743F2-9537-4CED-A53A-0C6695356A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313" y="1465143"/>
            <a:ext cx="6453352" cy="1591827"/>
          </a:xfrm>
          <a:prstGeom prst="rect">
            <a:avLst/>
          </a:prstGeom>
        </p:spPr>
      </p:pic>
      <p:sp>
        <p:nvSpPr>
          <p:cNvPr id="11" name="Google Shape;135;p21">
            <a:extLst>
              <a:ext uri="{FF2B5EF4-FFF2-40B4-BE49-F238E27FC236}">
                <a16:creationId xmlns:a16="http://schemas.microsoft.com/office/drawing/2014/main" id="{E2221D70-8ED4-4764-9F21-279788F02886}"/>
              </a:ext>
            </a:extLst>
          </p:cNvPr>
          <p:cNvSpPr txBox="1"/>
          <p:nvPr/>
        </p:nvSpPr>
        <p:spPr>
          <a:xfrm>
            <a:off x="310426" y="6130952"/>
            <a:ext cx="4859752" cy="522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</a:pPr>
            <a:endParaRPr lang="en-US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B73E9D-CAE0-4A65-8587-2B12FB76B759}"/>
              </a:ext>
            </a:extLst>
          </p:cNvPr>
          <p:cNvCxnSpPr>
            <a:cxnSpLocks/>
          </p:cNvCxnSpPr>
          <p:nvPr/>
        </p:nvCxnSpPr>
        <p:spPr>
          <a:xfrm>
            <a:off x="427795" y="5981329"/>
            <a:ext cx="1124839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641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D78D8A-D552-4BC6-A46F-CD1702165A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Google Shape;142;p22">
            <a:extLst>
              <a:ext uri="{FF2B5EF4-FFF2-40B4-BE49-F238E27FC236}">
                <a16:creationId xmlns:a16="http://schemas.microsoft.com/office/drawing/2014/main" id="{4204CB43-5438-415F-B3BE-444EB343CA30}"/>
              </a:ext>
            </a:extLst>
          </p:cNvPr>
          <p:cNvSpPr txBox="1">
            <a:spLocks/>
          </p:cNvSpPr>
          <p:nvPr/>
        </p:nvSpPr>
        <p:spPr>
          <a:xfrm>
            <a:off x="521308" y="971956"/>
            <a:ext cx="10978265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algn="l">
              <a:buNone/>
            </a:pPr>
            <a:r>
              <a:rPr lang="en-GB" sz="2800" b="1" dirty="0">
                <a:solidFill>
                  <a:srgbClr val="0459AA"/>
                </a:solidFill>
                <a:latin typeface="Roboto"/>
                <a:ea typeface="Roboto"/>
                <a:cs typeface="Roboto"/>
                <a:sym typeface="Roboto"/>
              </a:rPr>
              <a:t>Agenda</a:t>
            </a:r>
          </a:p>
        </p:txBody>
      </p:sp>
      <p:sp>
        <p:nvSpPr>
          <p:cNvPr id="8" name="Google Shape;141;p22">
            <a:extLst>
              <a:ext uri="{FF2B5EF4-FFF2-40B4-BE49-F238E27FC236}">
                <a16:creationId xmlns:a16="http://schemas.microsoft.com/office/drawing/2014/main" id="{0C34C459-FF83-49D8-B6F3-BA93C7343CC9}"/>
              </a:ext>
            </a:extLst>
          </p:cNvPr>
          <p:cNvSpPr txBox="1">
            <a:spLocks/>
          </p:cNvSpPr>
          <p:nvPr/>
        </p:nvSpPr>
        <p:spPr>
          <a:xfrm>
            <a:off x="605022" y="1810156"/>
            <a:ext cx="10894551" cy="3856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sym typeface="Roboto"/>
              </a:rPr>
              <a:t>European E-Commerce in 2020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  <a:ea typeface="Roboto"/>
              <a:sym typeface="Roboto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sym typeface="Roboto"/>
              </a:rPr>
              <a:t>Cargo Airport Traffic in Europe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  <a:ea typeface="Roboto"/>
              <a:sym typeface="Roboto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  <a:ea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493782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sldNum" idx="12"/>
          </p:nvPr>
        </p:nvSpPr>
        <p:spPr>
          <a:xfrm>
            <a:off x="11205845" y="6370260"/>
            <a:ext cx="7316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US">
                <a:solidFill>
                  <a:srgbClr val="F3F3F3"/>
                </a:solidFill>
              </a:rPr>
              <a:pPr/>
              <a:t>3</a:t>
            </a:fld>
            <a:endParaRPr>
              <a:solidFill>
                <a:srgbClr val="F3F3F3"/>
              </a:solidFill>
            </a:endParaRPr>
          </a:p>
        </p:txBody>
      </p:sp>
      <p:sp>
        <p:nvSpPr>
          <p:cNvPr id="142" name="Google Shape;142;p22"/>
          <p:cNvSpPr txBox="1">
            <a:spLocks noGrp="1"/>
          </p:cNvSpPr>
          <p:nvPr>
            <p:ph type="title" idx="4294967295"/>
          </p:nvPr>
        </p:nvSpPr>
        <p:spPr>
          <a:xfrm>
            <a:off x="998243" y="3044829"/>
            <a:ext cx="996513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indent="0">
              <a:buClr>
                <a:schemeClr val="dk1"/>
              </a:buClr>
              <a:buNone/>
            </a:pPr>
            <a:r>
              <a:rPr lang="en-GB" sz="4800" b="1" dirty="0">
                <a:solidFill>
                  <a:srgbClr val="0459AA"/>
                </a:solidFill>
                <a:latin typeface="Roboto"/>
                <a:ea typeface="Roboto"/>
                <a:cs typeface="Roboto"/>
                <a:sym typeface="Roboto"/>
              </a:rPr>
              <a:t>European E-Commerce Trends</a:t>
            </a:r>
            <a:br>
              <a:rPr lang="en-GB" sz="4800" b="1" dirty="0">
                <a:solidFill>
                  <a:srgbClr val="0459A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4800" b="1" dirty="0">
                <a:solidFill>
                  <a:srgbClr val="0459AA"/>
                </a:solidFill>
                <a:latin typeface="Roboto"/>
                <a:ea typeface="Roboto"/>
                <a:cs typeface="Roboto"/>
                <a:sym typeface="Roboto"/>
              </a:rPr>
              <a:t>Through to 2020</a:t>
            </a:r>
            <a:endParaRPr lang="en-GB" sz="4800" dirty="0">
              <a:solidFill>
                <a:srgbClr val="0459A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B76B0B-C846-42DD-B294-9FBC3A1D083A}"/>
              </a:ext>
            </a:extLst>
          </p:cNvPr>
          <p:cNvCxnSpPr>
            <a:cxnSpLocks/>
          </p:cNvCxnSpPr>
          <p:nvPr/>
        </p:nvCxnSpPr>
        <p:spPr>
          <a:xfrm>
            <a:off x="0" y="698129"/>
            <a:ext cx="12192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505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8155EA-CF0E-44A7-B019-594E49865C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Google Shape;142;p22">
            <a:extLst>
              <a:ext uri="{FF2B5EF4-FFF2-40B4-BE49-F238E27FC236}">
                <a16:creationId xmlns:a16="http://schemas.microsoft.com/office/drawing/2014/main" id="{03A2CFFD-89DB-4C86-AF68-C59F4575E436}"/>
              </a:ext>
            </a:extLst>
          </p:cNvPr>
          <p:cNvSpPr txBox="1">
            <a:spLocks/>
          </p:cNvSpPr>
          <p:nvPr/>
        </p:nvSpPr>
        <p:spPr>
          <a:xfrm>
            <a:off x="521308" y="814980"/>
            <a:ext cx="10978265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algn="l">
              <a:buNone/>
            </a:pPr>
            <a:r>
              <a:rPr lang="en-GB" sz="2400" b="1" dirty="0">
                <a:solidFill>
                  <a:srgbClr val="0459AA"/>
                </a:solidFill>
                <a:latin typeface="Roboto"/>
                <a:ea typeface="Roboto"/>
                <a:cs typeface="Roboto"/>
                <a:sym typeface="Roboto"/>
              </a:rPr>
              <a:t>European retail and E-commerce in 2020 followed a similar trajectory to the United States.   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720160E7-8B8D-4889-8CB6-8C74900737FD}"/>
              </a:ext>
            </a:extLst>
          </p:cNvPr>
          <p:cNvGraphicFramePr/>
          <p:nvPr/>
        </p:nvGraphicFramePr>
        <p:xfrm>
          <a:off x="602034" y="1769397"/>
          <a:ext cx="8128000" cy="4485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56663B58-1784-4F43-9A1E-26DB369DA858}"/>
              </a:ext>
            </a:extLst>
          </p:cNvPr>
          <p:cNvSpPr txBox="1"/>
          <p:nvPr/>
        </p:nvSpPr>
        <p:spPr>
          <a:xfrm>
            <a:off x="602034" y="6008329"/>
            <a:ext cx="34531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Source: Eurostat, calendar adjusted series, non deflated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4495A8-C9C2-40FD-BAA6-51F2C06741C1}"/>
              </a:ext>
            </a:extLst>
          </p:cNvPr>
          <p:cNvSpPr txBox="1"/>
          <p:nvPr/>
        </p:nvSpPr>
        <p:spPr>
          <a:xfrm>
            <a:off x="6497399" y="4593917"/>
            <a:ext cx="620683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+10%</a:t>
            </a:r>
          </a:p>
          <a:p>
            <a:pPr algn="ctr"/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+ 3%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D4697E3-B391-48AB-ADDE-2E3933904104}"/>
              </a:ext>
            </a:extLst>
          </p:cNvPr>
          <p:cNvCxnSpPr/>
          <p:nvPr/>
        </p:nvCxnSpPr>
        <p:spPr>
          <a:xfrm flipV="1">
            <a:off x="7402749" y="4552931"/>
            <a:ext cx="0" cy="544749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0B98BD2-79EC-4D58-9832-636763A8EAC6}"/>
              </a:ext>
            </a:extLst>
          </p:cNvPr>
          <p:cNvCxnSpPr/>
          <p:nvPr/>
        </p:nvCxnSpPr>
        <p:spPr>
          <a:xfrm flipV="1">
            <a:off x="6212732" y="4552930"/>
            <a:ext cx="0" cy="544749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9A01797-3A9C-45FE-A880-E8D33F859BDF}"/>
              </a:ext>
            </a:extLst>
          </p:cNvPr>
          <p:cNvSpPr txBox="1"/>
          <p:nvPr/>
        </p:nvSpPr>
        <p:spPr>
          <a:xfrm>
            <a:off x="7632074" y="4574461"/>
            <a:ext cx="665567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+ 25%</a:t>
            </a:r>
          </a:p>
          <a:p>
            <a:pPr algn="ctr"/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+ 1%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9CB521E-3367-4EB0-82A0-A7762E89AA2A}"/>
              </a:ext>
            </a:extLst>
          </p:cNvPr>
          <p:cNvCxnSpPr/>
          <p:nvPr/>
        </p:nvCxnSpPr>
        <p:spPr>
          <a:xfrm flipV="1">
            <a:off x="5061625" y="4550723"/>
            <a:ext cx="0" cy="544749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AF1DF60-5473-42E6-8B75-28AEB6C6E486}"/>
              </a:ext>
            </a:extLst>
          </p:cNvPr>
          <p:cNvSpPr txBox="1"/>
          <p:nvPr/>
        </p:nvSpPr>
        <p:spPr>
          <a:xfrm>
            <a:off x="5365867" y="4610127"/>
            <a:ext cx="564577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+ 7%</a:t>
            </a:r>
          </a:p>
          <a:p>
            <a:pPr algn="ctr"/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+ 3%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747A84C-9BDB-44D5-8DDE-D373714A5958}"/>
              </a:ext>
            </a:extLst>
          </p:cNvPr>
          <p:cNvCxnSpPr/>
          <p:nvPr/>
        </p:nvCxnSpPr>
        <p:spPr>
          <a:xfrm flipV="1">
            <a:off x="8586281" y="4550722"/>
            <a:ext cx="0" cy="544749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389BB446-06B2-4D0B-A832-708C48403BD0}"/>
              </a:ext>
            </a:extLst>
          </p:cNvPr>
          <p:cNvSpPr/>
          <p:nvPr/>
        </p:nvSpPr>
        <p:spPr>
          <a:xfrm>
            <a:off x="9296989" y="1789371"/>
            <a:ext cx="2376201" cy="3064731"/>
          </a:xfrm>
          <a:prstGeom prst="wedgeRectCallout">
            <a:avLst>
              <a:gd name="adj1" fmla="val -70516"/>
              <a:gd name="adj2" fmla="val 24247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Sector and country level performance was mixed: </a:t>
            </a:r>
          </a:p>
          <a:p>
            <a:pPr algn="ctr"/>
            <a:endParaRPr lang="en-AU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Clothing and footwear was down 24%, food and beverages up 5.4% </a:t>
            </a:r>
          </a:p>
          <a:p>
            <a:pPr algn="ctr"/>
            <a:endParaRPr lang="en-AU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German retail grew by 5%, while France declined 1%, and Spain and Italy each down about 5.5%</a:t>
            </a:r>
          </a:p>
        </p:txBody>
      </p:sp>
    </p:spTree>
    <p:extLst>
      <p:ext uri="{BB962C8B-B14F-4D97-AF65-F5344CB8AC3E}">
        <p14:creationId xmlns:p14="http://schemas.microsoft.com/office/powerpoint/2010/main" val="3337029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6BFB60-0259-41D1-BCDC-0F9E37E9C4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1651F8E-3806-4DC0-94DA-4F3DBA5F89E8}"/>
              </a:ext>
            </a:extLst>
          </p:cNvPr>
          <p:cNvGraphicFramePr/>
          <p:nvPr/>
        </p:nvGraphicFramePr>
        <p:xfrm>
          <a:off x="621490" y="1762671"/>
          <a:ext cx="8128000" cy="4367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Google Shape;142;p22">
            <a:extLst>
              <a:ext uri="{FF2B5EF4-FFF2-40B4-BE49-F238E27FC236}">
                <a16:creationId xmlns:a16="http://schemas.microsoft.com/office/drawing/2014/main" id="{11C67BF9-C601-4902-9409-9754520BA0DE}"/>
              </a:ext>
            </a:extLst>
          </p:cNvPr>
          <p:cNvSpPr txBox="1">
            <a:spLocks/>
          </p:cNvSpPr>
          <p:nvPr/>
        </p:nvSpPr>
        <p:spPr>
          <a:xfrm>
            <a:off x="521308" y="814980"/>
            <a:ext cx="10978265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algn="l">
              <a:buNone/>
            </a:pPr>
            <a:r>
              <a:rPr lang="en-GB" sz="2400" b="1" dirty="0">
                <a:solidFill>
                  <a:srgbClr val="0459AA"/>
                </a:solidFill>
                <a:latin typeface="Roboto"/>
                <a:ea typeface="Roboto"/>
                <a:cs typeface="Roboto"/>
                <a:sym typeface="Roboto"/>
              </a:rPr>
              <a:t>The number people shopping online increased, but there are still big differences across the EU.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263C05-60BF-41B0-976B-A7BA12E8C241}"/>
              </a:ext>
            </a:extLst>
          </p:cNvPr>
          <p:cNvSpPr txBox="1"/>
          <p:nvPr/>
        </p:nvSpPr>
        <p:spPr>
          <a:xfrm>
            <a:off x="650674" y="5827948"/>
            <a:ext cx="1141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Source: Eurostat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736DF3BA-5A7A-40A3-AE8C-3F7CBB9E95E7}"/>
              </a:ext>
            </a:extLst>
          </p:cNvPr>
          <p:cNvSpPr/>
          <p:nvPr/>
        </p:nvSpPr>
        <p:spPr>
          <a:xfrm>
            <a:off x="9440926" y="1740729"/>
            <a:ext cx="1696825" cy="2831271"/>
          </a:xfrm>
          <a:prstGeom prst="wedgeRectCallout">
            <a:avLst>
              <a:gd name="adj1" fmla="val -83699"/>
              <a:gd name="adj2" fmla="val -15458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But there are big differences across countries, with UK (not included in EU-27 figure) at 83%, Denmark at 79% and Romania at 22%.</a:t>
            </a:r>
          </a:p>
        </p:txBody>
      </p:sp>
    </p:spTree>
    <p:extLst>
      <p:ext uri="{BB962C8B-B14F-4D97-AF65-F5344CB8AC3E}">
        <p14:creationId xmlns:p14="http://schemas.microsoft.com/office/powerpoint/2010/main" val="3715005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8155EA-CF0E-44A7-B019-594E49865C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Google Shape;142;p22">
            <a:extLst>
              <a:ext uri="{FF2B5EF4-FFF2-40B4-BE49-F238E27FC236}">
                <a16:creationId xmlns:a16="http://schemas.microsoft.com/office/drawing/2014/main" id="{03A2CFFD-89DB-4C86-AF68-C59F4575E436}"/>
              </a:ext>
            </a:extLst>
          </p:cNvPr>
          <p:cNvSpPr txBox="1">
            <a:spLocks/>
          </p:cNvSpPr>
          <p:nvPr/>
        </p:nvSpPr>
        <p:spPr>
          <a:xfrm>
            <a:off x="521308" y="814980"/>
            <a:ext cx="10978265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algn="l">
              <a:buNone/>
            </a:pPr>
            <a:r>
              <a:rPr lang="en-GB" sz="2400" b="1" dirty="0">
                <a:solidFill>
                  <a:srgbClr val="0459AA"/>
                </a:solidFill>
                <a:latin typeface="Roboto"/>
                <a:ea typeface="Roboto"/>
                <a:cs typeface="Roboto"/>
                <a:sym typeface="Roboto"/>
              </a:rPr>
              <a:t>In 2020, the customer group making between 6 and 10 purchases every three months increased more than other categories.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4B0007D-641D-4485-AA52-5DFDD815740C}"/>
              </a:ext>
            </a:extLst>
          </p:cNvPr>
          <p:cNvGraphicFramePr/>
          <p:nvPr/>
        </p:nvGraphicFramePr>
        <p:xfrm>
          <a:off x="1541806" y="2186118"/>
          <a:ext cx="8128000" cy="3951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EB5AFB1-178B-4CCE-A63E-670F78715EBD}"/>
              </a:ext>
            </a:extLst>
          </p:cNvPr>
          <p:cNvSpPr txBox="1"/>
          <p:nvPr/>
        </p:nvSpPr>
        <p:spPr>
          <a:xfrm>
            <a:off x="1612182" y="5853503"/>
            <a:ext cx="1141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Source: Eurostat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94A3E8-B5AA-42FD-BFBA-62014FDF0134}"/>
              </a:ext>
            </a:extLst>
          </p:cNvPr>
          <p:cNvSpPr txBox="1"/>
          <p:nvPr/>
        </p:nvSpPr>
        <p:spPr>
          <a:xfrm>
            <a:off x="2328420" y="1653180"/>
            <a:ext cx="7071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Percentage of EU-27 Residents who, in the last 3 months made…   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C74F3362-3E16-4221-BE2D-26EE6C35EF70}"/>
              </a:ext>
            </a:extLst>
          </p:cNvPr>
          <p:cNvSpPr/>
          <p:nvPr/>
        </p:nvSpPr>
        <p:spPr>
          <a:xfrm>
            <a:off x="9509020" y="2022512"/>
            <a:ext cx="1696825" cy="1150070"/>
          </a:xfrm>
          <a:prstGeom prst="wedgeRectCallout">
            <a:avLst>
              <a:gd name="adj1" fmla="val -80833"/>
              <a:gd name="adj2" fmla="val 22336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6 or more online purchases</a:t>
            </a:r>
          </a:p>
        </p:txBody>
      </p:sp>
      <p:sp>
        <p:nvSpPr>
          <p:cNvPr id="28" name="Speech Bubble: Rectangle 27">
            <a:extLst>
              <a:ext uri="{FF2B5EF4-FFF2-40B4-BE49-F238E27FC236}">
                <a16:creationId xmlns:a16="http://schemas.microsoft.com/office/drawing/2014/main" id="{A573424A-6F9B-43D0-A984-EE5F15353E6A}"/>
              </a:ext>
            </a:extLst>
          </p:cNvPr>
          <p:cNvSpPr/>
          <p:nvPr/>
        </p:nvSpPr>
        <p:spPr>
          <a:xfrm>
            <a:off x="9874820" y="3504937"/>
            <a:ext cx="1696825" cy="1150070"/>
          </a:xfrm>
          <a:prstGeom prst="wedgeRectCallout">
            <a:avLst>
              <a:gd name="adj1" fmla="val -80833"/>
              <a:gd name="adj2" fmla="val 22336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10 or more online purchases</a:t>
            </a:r>
          </a:p>
        </p:txBody>
      </p:sp>
    </p:spTree>
    <p:extLst>
      <p:ext uri="{BB962C8B-B14F-4D97-AF65-F5344CB8AC3E}">
        <p14:creationId xmlns:p14="http://schemas.microsoft.com/office/powerpoint/2010/main" val="3788881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8155EA-CF0E-44A7-B019-594E49865C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Google Shape;142;p22">
            <a:extLst>
              <a:ext uri="{FF2B5EF4-FFF2-40B4-BE49-F238E27FC236}">
                <a16:creationId xmlns:a16="http://schemas.microsoft.com/office/drawing/2014/main" id="{03A2CFFD-89DB-4C86-AF68-C59F4575E436}"/>
              </a:ext>
            </a:extLst>
          </p:cNvPr>
          <p:cNvSpPr txBox="1">
            <a:spLocks/>
          </p:cNvSpPr>
          <p:nvPr/>
        </p:nvSpPr>
        <p:spPr>
          <a:xfrm>
            <a:off x="521308" y="814980"/>
            <a:ext cx="10978265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algn="l">
              <a:buNone/>
            </a:pPr>
            <a:r>
              <a:rPr lang="en-GB" sz="2400" b="1" dirty="0">
                <a:solidFill>
                  <a:srgbClr val="0459AA"/>
                </a:solidFill>
                <a:latin typeface="Roboto"/>
                <a:ea typeface="Roboto"/>
                <a:cs typeface="Roboto"/>
                <a:sym typeface="Roboto"/>
              </a:rPr>
              <a:t>In 2020, the customer group making between 6 and 10 purchases every three months increased more than other categories.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4B0007D-641D-4485-AA52-5DFDD815740C}"/>
              </a:ext>
            </a:extLst>
          </p:cNvPr>
          <p:cNvGraphicFramePr/>
          <p:nvPr/>
        </p:nvGraphicFramePr>
        <p:xfrm>
          <a:off x="1541806" y="2186118"/>
          <a:ext cx="8128000" cy="3951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EB5AFB1-178B-4CCE-A63E-670F78715EBD}"/>
              </a:ext>
            </a:extLst>
          </p:cNvPr>
          <p:cNvSpPr txBox="1"/>
          <p:nvPr/>
        </p:nvSpPr>
        <p:spPr>
          <a:xfrm>
            <a:off x="1573270" y="5872959"/>
            <a:ext cx="1141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Source: Eurostat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94A3E8-B5AA-42FD-BFBA-62014FDF0134}"/>
              </a:ext>
            </a:extLst>
          </p:cNvPr>
          <p:cNvSpPr txBox="1"/>
          <p:nvPr/>
        </p:nvSpPr>
        <p:spPr>
          <a:xfrm>
            <a:off x="2328420" y="1653180"/>
            <a:ext cx="7071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Percentage of EU-27 Residents who, in the last 3 months made…   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C74F3362-3E16-4221-BE2D-26EE6C35EF70}"/>
              </a:ext>
            </a:extLst>
          </p:cNvPr>
          <p:cNvSpPr/>
          <p:nvPr/>
        </p:nvSpPr>
        <p:spPr>
          <a:xfrm>
            <a:off x="9509020" y="2022512"/>
            <a:ext cx="1696825" cy="1150070"/>
          </a:xfrm>
          <a:prstGeom prst="wedgeRectCallout">
            <a:avLst>
              <a:gd name="adj1" fmla="val -80833"/>
              <a:gd name="adj2" fmla="val 22336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6 or more online purchases</a:t>
            </a:r>
          </a:p>
        </p:txBody>
      </p:sp>
      <p:sp>
        <p:nvSpPr>
          <p:cNvPr id="28" name="Speech Bubble: Rectangle 27">
            <a:extLst>
              <a:ext uri="{FF2B5EF4-FFF2-40B4-BE49-F238E27FC236}">
                <a16:creationId xmlns:a16="http://schemas.microsoft.com/office/drawing/2014/main" id="{A573424A-6F9B-43D0-A984-EE5F15353E6A}"/>
              </a:ext>
            </a:extLst>
          </p:cNvPr>
          <p:cNvSpPr/>
          <p:nvPr/>
        </p:nvSpPr>
        <p:spPr>
          <a:xfrm>
            <a:off x="9874820" y="3504937"/>
            <a:ext cx="1696825" cy="1150070"/>
          </a:xfrm>
          <a:prstGeom prst="wedgeRectCallout">
            <a:avLst>
              <a:gd name="adj1" fmla="val -80833"/>
              <a:gd name="adj2" fmla="val 22336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10 or more online purchases</a:t>
            </a:r>
          </a:p>
        </p:txBody>
      </p:sp>
    </p:spTree>
    <p:extLst>
      <p:ext uri="{BB962C8B-B14F-4D97-AF65-F5344CB8AC3E}">
        <p14:creationId xmlns:p14="http://schemas.microsoft.com/office/powerpoint/2010/main" val="2985456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8155EA-CF0E-44A7-B019-594E49865C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Google Shape;142;p22">
            <a:extLst>
              <a:ext uri="{FF2B5EF4-FFF2-40B4-BE49-F238E27FC236}">
                <a16:creationId xmlns:a16="http://schemas.microsoft.com/office/drawing/2014/main" id="{03A2CFFD-89DB-4C86-AF68-C59F4575E436}"/>
              </a:ext>
            </a:extLst>
          </p:cNvPr>
          <p:cNvSpPr txBox="1">
            <a:spLocks/>
          </p:cNvSpPr>
          <p:nvPr/>
        </p:nvSpPr>
        <p:spPr>
          <a:xfrm>
            <a:off x="521308" y="814980"/>
            <a:ext cx="10978265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algn="l">
              <a:buNone/>
            </a:pPr>
            <a:r>
              <a:rPr lang="en-GB" sz="2400" b="1" dirty="0">
                <a:solidFill>
                  <a:srgbClr val="0459AA"/>
                </a:solidFill>
                <a:latin typeface="Roboto"/>
                <a:ea typeface="Roboto"/>
                <a:cs typeface="Roboto"/>
                <a:sym typeface="Roboto"/>
              </a:rPr>
              <a:t>In 2020, there was a big jump in the percentage of residents that spent more than 100 EUR and a drop in those who spent less.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86431CE-B24C-4489-A32D-31B9C36A7903}"/>
              </a:ext>
            </a:extLst>
          </p:cNvPr>
          <p:cNvGraphicFramePr/>
          <p:nvPr/>
        </p:nvGraphicFramePr>
        <p:xfrm>
          <a:off x="2182829" y="2261533"/>
          <a:ext cx="8107050" cy="3913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86369BB-2AA8-4952-9CEB-82622FA1F902}"/>
              </a:ext>
            </a:extLst>
          </p:cNvPr>
          <p:cNvSpPr txBox="1"/>
          <p:nvPr/>
        </p:nvSpPr>
        <p:spPr>
          <a:xfrm>
            <a:off x="2969443" y="1719168"/>
            <a:ext cx="6902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Percentage of EU-27 Residents who, in the last 3 months spent…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EB5E6FA7-5CD9-42E0-B7F0-CC5B63599B77}"/>
              </a:ext>
            </a:extLst>
          </p:cNvPr>
          <p:cNvSpPr/>
          <p:nvPr/>
        </p:nvSpPr>
        <p:spPr>
          <a:xfrm>
            <a:off x="5976594" y="3770722"/>
            <a:ext cx="216817" cy="414779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3432DA-4CF5-44C4-88B9-85B34845DA88}"/>
              </a:ext>
            </a:extLst>
          </p:cNvPr>
          <p:cNvSpPr txBox="1"/>
          <p:nvPr/>
        </p:nvSpPr>
        <p:spPr>
          <a:xfrm>
            <a:off x="2253205" y="5891210"/>
            <a:ext cx="1141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Source: Eurostat</a:t>
            </a:r>
          </a:p>
        </p:txBody>
      </p:sp>
    </p:spTree>
    <p:extLst>
      <p:ext uri="{BB962C8B-B14F-4D97-AF65-F5344CB8AC3E}">
        <p14:creationId xmlns:p14="http://schemas.microsoft.com/office/powerpoint/2010/main" val="3675887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sldNum" idx="12"/>
          </p:nvPr>
        </p:nvSpPr>
        <p:spPr>
          <a:xfrm>
            <a:off x="11205845" y="6370260"/>
            <a:ext cx="7316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US">
                <a:solidFill>
                  <a:srgbClr val="F3F3F3"/>
                </a:solidFill>
              </a:rPr>
              <a:pPr/>
              <a:t>9</a:t>
            </a:fld>
            <a:endParaRPr>
              <a:solidFill>
                <a:srgbClr val="F3F3F3"/>
              </a:solidFill>
            </a:endParaRPr>
          </a:p>
        </p:txBody>
      </p:sp>
      <p:sp>
        <p:nvSpPr>
          <p:cNvPr id="142" name="Google Shape;142;p22"/>
          <p:cNvSpPr txBox="1">
            <a:spLocks noGrp="1"/>
          </p:cNvSpPr>
          <p:nvPr>
            <p:ph type="title" idx="4294967295"/>
          </p:nvPr>
        </p:nvSpPr>
        <p:spPr>
          <a:xfrm>
            <a:off x="998243" y="3044829"/>
            <a:ext cx="996513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indent="0">
              <a:buClr>
                <a:schemeClr val="dk1"/>
              </a:buClr>
              <a:buNone/>
            </a:pPr>
            <a:r>
              <a:rPr lang="en-GB" sz="4800" b="1" dirty="0">
                <a:solidFill>
                  <a:srgbClr val="0459AA"/>
                </a:solidFill>
                <a:latin typeface="Roboto"/>
                <a:ea typeface="Roboto"/>
                <a:cs typeface="Roboto"/>
                <a:sym typeface="Roboto"/>
              </a:rPr>
              <a:t>European Airport Traffic</a:t>
            </a:r>
            <a:endParaRPr lang="en-GB" sz="4800" dirty="0">
              <a:solidFill>
                <a:srgbClr val="0459A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B76B0B-C846-42DD-B294-9FBC3A1D083A}"/>
              </a:ext>
            </a:extLst>
          </p:cNvPr>
          <p:cNvCxnSpPr>
            <a:cxnSpLocks/>
          </p:cNvCxnSpPr>
          <p:nvPr/>
        </p:nvCxnSpPr>
        <p:spPr>
          <a:xfrm>
            <a:off x="0" y="698129"/>
            <a:ext cx="12192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130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AB3AFCEEC9244881F5B0CFA1377AD9" ma:contentTypeVersion="9" ma:contentTypeDescription="Create a new document." ma:contentTypeScope="" ma:versionID="c48671dc9b1154b1c59f3c636a5210b0">
  <xsd:schema xmlns:xsd="http://www.w3.org/2001/XMLSchema" xmlns:xs="http://www.w3.org/2001/XMLSchema" xmlns:p="http://schemas.microsoft.com/office/2006/metadata/properties" xmlns:ns2="a774ee3f-7509-4eac-ae92-7cea21d68168" targetNamespace="http://schemas.microsoft.com/office/2006/metadata/properties" ma:root="true" ma:fieldsID="c76736a521f7d85f7dd6c84495e19513" ns2:_="">
    <xsd:import namespace="a774ee3f-7509-4eac-ae92-7cea21d681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74ee3f-7509-4eac-ae92-7cea21d681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0EB98D8-E824-4CB8-B2D7-A13947EF83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AA2239-0824-41CE-815B-8B3DA42BE5FE}">
  <ds:schemaRefs>
    <ds:schemaRef ds:uri="a774ee3f-7509-4eac-ae92-7cea21d6816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9817F1F-59D1-4078-BBF7-6F70DE884681}">
  <ds:schemaRefs>
    <ds:schemaRef ds:uri="d9a99d8b-40c0-4dfa-9966-ea765bb5d9cd"/>
    <ds:schemaRef ds:uri="dee4a7b6-0190-40ed-b191-3d1cd959be4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356</Words>
  <Application>Microsoft Office PowerPoint</Application>
  <PresentationFormat>Widescreen</PresentationFormat>
  <Paragraphs>63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Times New Roman</vt:lpstr>
      <vt:lpstr>Roboto</vt:lpstr>
      <vt:lpstr>Calibri</vt:lpstr>
      <vt:lpstr>Wingdings</vt:lpstr>
      <vt:lpstr>Arial</vt:lpstr>
      <vt:lpstr>Office Theme</vt:lpstr>
      <vt:lpstr>PowerPoint Presentation</vt:lpstr>
      <vt:lpstr>PowerPoint Presentation</vt:lpstr>
      <vt:lpstr>European E-Commerce Trends Through to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European Airport Traffic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Frederic Horst</dc:creator>
  <cp:lastModifiedBy>Charles Kauffman</cp:lastModifiedBy>
  <cp:revision>5</cp:revision>
  <dcterms:modified xsi:type="dcterms:W3CDTF">2021-02-27T03:13:14Z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0x01010007AB3AFCEEC9244881F5B0CFA1377AD9</vt:lpwstr>
  </property>
  <property fmtid="{D5CDD505-2E9C-101B-9397-08002B2CF9AE}" pid="3" name="AuthorIds_UIVersion_1024">
    <vt:lpwstr>52</vt:lpwstr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</Properties>
</file>