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7" r:id="rId4"/>
  </p:sldMasterIdLst>
  <p:notesMasterIdLst>
    <p:notesMasterId r:id="rId12"/>
  </p:notesMasterIdLst>
  <p:handoutMasterIdLst>
    <p:handoutMasterId r:id="rId13"/>
  </p:handoutMasterIdLst>
  <p:sldIdLst>
    <p:sldId id="256" r:id="rId5"/>
    <p:sldId id="519" r:id="rId6"/>
    <p:sldId id="513" r:id="rId7"/>
    <p:sldId id="517" r:id="rId8"/>
    <p:sldId id="518" r:id="rId9"/>
    <p:sldId id="457" r:id="rId10"/>
    <p:sldId id="266" r:id="rId11"/>
  </p:sldIdLst>
  <p:sldSz cx="12192000" cy="6858000"/>
  <p:notesSz cx="6881813" cy="92964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Roboto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illermo Ochovo" initials="GO" lastIdx="12" clrIdx="0">
    <p:extLst>
      <p:ext uri="{19B8F6BF-5375-455C-9EA6-DF929625EA0E}">
        <p15:presenceInfo xmlns:p15="http://schemas.microsoft.com/office/powerpoint/2012/main" userId="Guillermo Ochov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71E4"/>
    <a:srgbClr val="164175"/>
    <a:srgbClr val="769DCC"/>
    <a:srgbClr val="0459AA"/>
    <a:srgbClr val="1F1E39"/>
    <a:srgbClr val="1F1F3B"/>
    <a:srgbClr val="EEEEEE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37314E-A471-4C29-89DF-4C38CE0A9C40}" v="2" dt="2020-07-15T22:56:20.225"/>
    <p1510:client id="{F2877BB1-0361-4A2A-93AF-CAA45CE2A298}" v="21" dt="2020-07-10T11:54:07.5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13402230971129"/>
          <c:y val="6.5625000000000003E-2"/>
          <c:w val="0.87094931102362205"/>
          <c:h val="0.546362696850393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12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450-4D2B-AE1B-D44DF0B28E06}"/>
                </c:ext>
              </c:extLst>
            </c:dLbl>
            <c:dLbl>
              <c:idx val="10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defRPr>
                    </a:pPr>
                    <a:r>
                      <a:rPr lang="en-US" dirty="0"/>
                      <a:t>2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50-4D2B-AE1B-D44DF0B28E06}"/>
                </c:ext>
              </c:extLst>
            </c:dLbl>
            <c:dLbl>
              <c:idx val="11"/>
              <c:layout>
                <c:manualLayout>
                  <c:x val="3.0528215223097114E-4"/>
                  <c:y val="0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defRPr>
                    </a:pPr>
                    <a:r>
                      <a:rPr lang="en-US" dirty="0"/>
                      <a:t>1</a:t>
                    </a:r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450-4D2B-AE1B-D44DF0B28E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Alibaba</c:v>
                </c:pt>
                <c:pt idx="1">
                  <c:v>Amazon</c:v>
                </c:pt>
                <c:pt idx="2">
                  <c:v>JD.com</c:v>
                </c:pt>
                <c:pt idx="3">
                  <c:v>Shopify</c:v>
                </c:pt>
                <c:pt idx="4">
                  <c:v>Walmart</c:v>
                </c:pt>
                <c:pt idx="5">
                  <c:v>Rakuten</c:v>
                </c:pt>
                <c:pt idx="6">
                  <c:v>Ebay</c:v>
                </c:pt>
                <c:pt idx="7">
                  <c:v>Otto</c:v>
                </c:pt>
                <c:pt idx="8">
                  <c:v>M. Libre</c:v>
                </c:pt>
                <c:pt idx="9">
                  <c:v>Flipkart</c:v>
                </c:pt>
                <c:pt idx="10">
                  <c:v>Wish</c:v>
                </c:pt>
                <c:pt idx="11">
                  <c:v>Jumia</c:v>
                </c:pt>
              </c:strCache>
            </c:strRef>
          </c:cat>
          <c:val>
            <c:numRef>
              <c:f>Sheet1!$B$2:$B$13</c:f>
              <c:numCache>
                <c:formatCode>0</c:formatCode>
                <c:ptCount val="12"/>
                <c:pt idx="0">
                  <c:v>1000</c:v>
                </c:pt>
                <c:pt idx="1">
                  <c:v>355</c:v>
                </c:pt>
                <c:pt idx="2">
                  <c:v>295</c:v>
                </c:pt>
                <c:pt idx="3">
                  <c:v>44</c:v>
                </c:pt>
                <c:pt idx="4">
                  <c:v>39</c:v>
                </c:pt>
                <c:pt idx="5">
                  <c:v>36</c:v>
                </c:pt>
                <c:pt idx="6">
                  <c:v>22</c:v>
                </c:pt>
                <c:pt idx="7">
                  <c:v>15.5</c:v>
                </c:pt>
                <c:pt idx="8">
                  <c:v>14</c:v>
                </c:pt>
                <c:pt idx="9" formatCode="0.0">
                  <c:v>12</c:v>
                </c:pt>
                <c:pt idx="10" formatCode="0.00">
                  <c:v>2</c:v>
                </c:pt>
                <c:pt idx="11" formatCode="0.000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50-4D2B-AE1B-D44DF0B28E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887142560"/>
        <c:axId val="887138296"/>
      </c:barChart>
      <c:catAx>
        <c:axId val="88714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en-US"/>
          </a:p>
        </c:txPr>
        <c:crossAx val="887138296"/>
        <c:crosses val="autoZero"/>
        <c:auto val="1"/>
        <c:lblAlgn val="ctr"/>
        <c:lblOffset val="100"/>
        <c:noMultiLvlLbl val="0"/>
      </c:catAx>
      <c:valAx>
        <c:axId val="8871382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887142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 w="19050">
      <a:solidFill>
        <a:schemeClr val="bg1">
          <a:lumMod val="75000"/>
        </a:schemeClr>
      </a:solidFill>
    </a:ln>
    <a:effectLst/>
  </c:spPr>
  <c:txPr>
    <a:bodyPr/>
    <a:lstStyle/>
    <a:p>
      <a:pPr>
        <a:defRPr sz="14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r>
              <a:rPr lang="en-AU" dirty="0"/>
              <a:t>Amazon</a:t>
            </a:r>
            <a:r>
              <a:rPr lang="en-AU" baseline="0" dirty="0"/>
              <a:t> Air Lbs and Flights Per Month, Jan 2016 – March 2020</a:t>
            </a:r>
            <a:endParaRPr lang="en-A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433206200787402"/>
          <c:y val="0.14708357283946819"/>
          <c:w val="0.77741400098425184"/>
          <c:h val="0.6604798327676093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Flights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mmm\-yy</c:formatCode>
                <c:ptCount val="51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  <c:pt idx="35">
                  <c:v>43435</c:v>
                </c:pt>
                <c:pt idx="36">
                  <c:v>43466</c:v>
                </c:pt>
                <c:pt idx="37">
                  <c:v>43497</c:v>
                </c:pt>
                <c:pt idx="38">
                  <c:v>43525</c:v>
                </c:pt>
                <c:pt idx="39">
                  <c:v>43556</c:v>
                </c:pt>
                <c:pt idx="40">
                  <c:v>43586</c:v>
                </c:pt>
                <c:pt idx="41">
                  <c:v>43617</c:v>
                </c:pt>
                <c:pt idx="42">
                  <c:v>43647</c:v>
                </c:pt>
                <c:pt idx="43">
                  <c:v>43678</c:v>
                </c:pt>
                <c:pt idx="44">
                  <c:v>43709</c:v>
                </c:pt>
                <c:pt idx="45">
                  <c:v>43739</c:v>
                </c:pt>
                <c:pt idx="46">
                  <c:v>43770</c:v>
                </c:pt>
                <c:pt idx="47">
                  <c:v>43800</c:v>
                </c:pt>
                <c:pt idx="48">
                  <c:v>43831</c:v>
                </c:pt>
                <c:pt idx="49">
                  <c:v>43862</c:v>
                </c:pt>
                <c:pt idx="50">
                  <c:v>43891</c:v>
                </c:pt>
              </c:numCache>
            </c:num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398</c:v>
                </c:pt>
                <c:pt idx="1">
                  <c:v>449</c:v>
                </c:pt>
                <c:pt idx="2">
                  <c:v>477</c:v>
                </c:pt>
                <c:pt idx="3">
                  <c:v>405</c:v>
                </c:pt>
                <c:pt idx="4">
                  <c:v>457</c:v>
                </c:pt>
                <c:pt idx="5">
                  <c:v>515</c:v>
                </c:pt>
                <c:pt idx="6">
                  <c:v>634</c:v>
                </c:pt>
                <c:pt idx="7">
                  <c:v>772</c:v>
                </c:pt>
                <c:pt idx="8">
                  <c:v>883.6</c:v>
                </c:pt>
                <c:pt idx="9">
                  <c:v>1100.1199999999999</c:v>
                </c:pt>
                <c:pt idx="10">
                  <c:v>947</c:v>
                </c:pt>
                <c:pt idx="11">
                  <c:v>928</c:v>
                </c:pt>
                <c:pt idx="12">
                  <c:v>1420</c:v>
                </c:pt>
                <c:pt idx="13">
                  <c:v>1282</c:v>
                </c:pt>
                <c:pt idx="14">
                  <c:v>1422</c:v>
                </c:pt>
                <c:pt idx="15">
                  <c:v>1432</c:v>
                </c:pt>
                <c:pt idx="16">
                  <c:v>1723</c:v>
                </c:pt>
                <c:pt idx="17">
                  <c:v>1693</c:v>
                </c:pt>
                <c:pt idx="18">
                  <c:v>1808</c:v>
                </c:pt>
                <c:pt idx="19">
                  <c:v>1875</c:v>
                </c:pt>
                <c:pt idx="20">
                  <c:v>1922</c:v>
                </c:pt>
                <c:pt idx="21">
                  <c:v>2217</c:v>
                </c:pt>
                <c:pt idx="22">
                  <c:v>2639</c:v>
                </c:pt>
                <c:pt idx="23">
                  <c:v>2880</c:v>
                </c:pt>
                <c:pt idx="24">
                  <c:v>2410</c:v>
                </c:pt>
                <c:pt idx="25">
                  <c:v>2112</c:v>
                </c:pt>
                <c:pt idx="26">
                  <c:v>2305</c:v>
                </c:pt>
                <c:pt idx="27">
                  <c:v>2326</c:v>
                </c:pt>
                <c:pt idx="28">
                  <c:v>2438</c:v>
                </c:pt>
                <c:pt idx="29">
                  <c:v>2434</c:v>
                </c:pt>
                <c:pt idx="30">
                  <c:v>2452</c:v>
                </c:pt>
                <c:pt idx="31">
                  <c:v>2510</c:v>
                </c:pt>
                <c:pt idx="32">
                  <c:v>2620</c:v>
                </c:pt>
                <c:pt idx="33">
                  <c:v>2920</c:v>
                </c:pt>
                <c:pt idx="34">
                  <c:v>2967</c:v>
                </c:pt>
                <c:pt idx="35">
                  <c:v>3101</c:v>
                </c:pt>
                <c:pt idx="36">
                  <c:v>2998</c:v>
                </c:pt>
                <c:pt idx="37">
                  <c:v>2764</c:v>
                </c:pt>
                <c:pt idx="38">
                  <c:v>2873</c:v>
                </c:pt>
                <c:pt idx="39">
                  <c:v>2708</c:v>
                </c:pt>
                <c:pt idx="40">
                  <c:v>2870</c:v>
                </c:pt>
                <c:pt idx="41">
                  <c:v>2827</c:v>
                </c:pt>
                <c:pt idx="42">
                  <c:v>3428</c:v>
                </c:pt>
                <c:pt idx="43">
                  <c:v>3590</c:v>
                </c:pt>
                <c:pt idx="44">
                  <c:v>3619</c:v>
                </c:pt>
                <c:pt idx="45">
                  <c:v>4024</c:v>
                </c:pt>
                <c:pt idx="46">
                  <c:v>4086</c:v>
                </c:pt>
                <c:pt idx="47">
                  <c:v>4376</c:v>
                </c:pt>
                <c:pt idx="48">
                  <c:v>4168</c:v>
                </c:pt>
                <c:pt idx="49">
                  <c:v>3968</c:v>
                </c:pt>
                <c:pt idx="50">
                  <c:v>3973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B5-453C-87D4-B74EB6D608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4822168"/>
        <c:axId val="534825448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Lbs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mmm\-yy</c:formatCode>
                <c:ptCount val="51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  <c:pt idx="35">
                  <c:v>43435</c:v>
                </c:pt>
                <c:pt idx="36">
                  <c:v>43466</c:v>
                </c:pt>
                <c:pt idx="37">
                  <c:v>43497</c:v>
                </c:pt>
                <c:pt idx="38">
                  <c:v>43525</c:v>
                </c:pt>
                <c:pt idx="39">
                  <c:v>43556</c:v>
                </c:pt>
                <c:pt idx="40">
                  <c:v>43586</c:v>
                </c:pt>
                <c:pt idx="41">
                  <c:v>43617</c:v>
                </c:pt>
                <c:pt idx="42">
                  <c:v>43647</c:v>
                </c:pt>
                <c:pt idx="43">
                  <c:v>43678</c:v>
                </c:pt>
                <c:pt idx="44">
                  <c:v>43709</c:v>
                </c:pt>
                <c:pt idx="45">
                  <c:v>43739</c:v>
                </c:pt>
                <c:pt idx="46">
                  <c:v>43770</c:v>
                </c:pt>
                <c:pt idx="47">
                  <c:v>43800</c:v>
                </c:pt>
                <c:pt idx="48">
                  <c:v>43831</c:v>
                </c:pt>
                <c:pt idx="49">
                  <c:v>43862</c:v>
                </c:pt>
                <c:pt idx="50">
                  <c:v>43891</c:v>
                </c:pt>
              </c:numCache>
            </c:numRef>
          </c:cat>
          <c:val>
            <c:numRef>
              <c:f>Sheet1!$C$2:$C$52</c:f>
              <c:numCache>
                <c:formatCode>General</c:formatCode>
                <c:ptCount val="51"/>
                <c:pt idx="0">
                  <c:v>18.753890999999999</c:v>
                </c:pt>
                <c:pt idx="1">
                  <c:v>23.308992</c:v>
                </c:pt>
                <c:pt idx="2">
                  <c:v>24.062625000000001</c:v>
                </c:pt>
                <c:pt idx="3">
                  <c:v>22.182514999999999</c:v>
                </c:pt>
                <c:pt idx="4">
                  <c:v>25.964092000000001</c:v>
                </c:pt>
                <c:pt idx="5">
                  <c:v>29.176065000000001</c:v>
                </c:pt>
                <c:pt idx="6">
                  <c:v>32.121102999999998</c:v>
                </c:pt>
                <c:pt idx="7">
                  <c:v>40.354028999999997</c:v>
                </c:pt>
                <c:pt idx="8">
                  <c:v>43.6228543</c:v>
                </c:pt>
                <c:pt idx="9">
                  <c:v>49.750579960000003</c:v>
                </c:pt>
                <c:pt idx="10">
                  <c:v>43.865484000000002</c:v>
                </c:pt>
                <c:pt idx="11">
                  <c:v>48.305256</c:v>
                </c:pt>
                <c:pt idx="12">
                  <c:v>75.680079000000006</c:v>
                </c:pt>
                <c:pt idx="13">
                  <c:v>64.305411000000007</c:v>
                </c:pt>
                <c:pt idx="14">
                  <c:v>73.383814000000001</c:v>
                </c:pt>
                <c:pt idx="15">
                  <c:v>72.423878000000002</c:v>
                </c:pt>
                <c:pt idx="16">
                  <c:v>87.153163000000006</c:v>
                </c:pt>
                <c:pt idx="17">
                  <c:v>89.380768000000003</c:v>
                </c:pt>
                <c:pt idx="18">
                  <c:v>96.206823</c:v>
                </c:pt>
                <c:pt idx="19">
                  <c:v>101.74425599999999</c:v>
                </c:pt>
                <c:pt idx="20">
                  <c:v>99.928766999999993</c:v>
                </c:pt>
                <c:pt idx="21">
                  <c:v>110.39507399999999</c:v>
                </c:pt>
                <c:pt idx="22">
                  <c:v>118.457447</c:v>
                </c:pt>
                <c:pt idx="23">
                  <c:v>141.36914300000001</c:v>
                </c:pt>
                <c:pt idx="24">
                  <c:v>114.828731</c:v>
                </c:pt>
                <c:pt idx="25">
                  <c:v>104.19190500000001</c:v>
                </c:pt>
                <c:pt idx="26">
                  <c:v>113.97474099999999</c:v>
                </c:pt>
                <c:pt idx="27">
                  <c:v>113.037683</c:v>
                </c:pt>
                <c:pt idx="28">
                  <c:v>122.905574</c:v>
                </c:pt>
                <c:pt idx="29">
                  <c:v>123.973968</c:v>
                </c:pt>
                <c:pt idx="30">
                  <c:v>127.606708</c:v>
                </c:pt>
                <c:pt idx="31">
                  <c:v>132.56716700000001</c:v>
                </c:pt>
                <c:pt idx="32">
                  <c:v>129.141482</c:v>
                </c:pt>
                <c:pt idx="33">
                  <c:v>140.981876</c:v>
                </c:pt>
                <c:pt idx="34">
                  <c:v>146.08230649999999</c:v>
                </c:pt>
                <c:pt idx="35">
                  <c:v>162.812658</c:v>
                </c:pt>
                <c:pt idx="36">
                  <c:v>150.72366600000001</c:v>
                </c:pt>
                <c:pt idx="37">
                  <c:v>133.14104900000001</c:v>
                </c:pt>
                <c:pt idx="38">
                  <c:v>145.04639599999999</c:v>
                </c:pt>
                <c:pt idx="39">
                  <c:v>133.74370300000001</c:v>
                </c:pt>
                <c:pt idx="40">
                  <c:v>142.613733</c:v>
                </c:pt>
                <c:pt idx="41">
                  <c:v>140.92307099999999</c:v>
                </c:pt>
                <c:pt idx="42">
                  <c:v>154.06100799999999</c:v>
                </c:pt>
                <c:pt idx="43">
                  <c:v>170.12680599999999</c:v>
                </c:pt>
                <c:pt idx="44">
                  <c:v>169.91225900000001</c:v>
                </c:pt>
                <c:pt idx="45">
                  <c:v>162.18195</c:v>
                </c:pt>
                <c:pt idx="46">
                  <c:v>182.38685899999999</c:v>
                </c:pt>
                <c:pt idx="47">
                  <c:v>221.11509380000001</c:v>
                </c:pt>
                <c:pt idx="48">
                  <c:v>194.10064600000001</c:v>
                </c:pt>
                <c:pt idx="49">
                  <c:v>185.38194999999999</c:v>
                </c:pt>
                <c:pt idx="50">
                  <c:v>227.528975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2B5-453C-87D4-B74EB6D608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3710768"/>
        <c:axId val="535353416"/>
      </c:lineChart>
      <c:dateAx>
        <c:axId val="534822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inorGridlines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en-US"/>
          </a:p>
        </c:txPr>
        <c:crossAx val="534825448"/>
        <c:crosses val="autoZero"/>
        <c:auto val="1"/>
        <c:lblOffset val="100"/>
        <c:baseTimeUnit val="months"/>
        <c:majorUnit val="12"/>
        <c:majorTimeUnit val="months"/>
        <c:minorUnit val="3"/>
        <c:minorTimeUnit val="months"/>
      </c:dateAx>
      <c:valAx>
        <c:axId val="534825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r>
                  <a:rPr lang="en-AU" dirty="0"/>
                  <a:t>Number</a:t>
                </a:r>
                <a:r>
                  <a:rPr lang="en-AU" baseline="0" dirty="0"/>
                  <a:t> of Flights</a:t>
                </a:r>
                <a:endParaRPr lang="en-A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en-US"/>
          </a:p>
        </c:txPr>
        <c:crossAx val="534822168"/>
        <c:crosses val="autoZero"/>
        <c:crossBetween val="between"/>
        <c:majorUnit val="1000"/>
      </c:valAx>
      <c:valAx>
        <c:axId val="53535341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r>
                  <a:rPr lang="en-AU" dirty="0"/>
                  <a:t>Millions</a:t>
                </a:r>
                <a:r>
                  <a:rPr lang="en-AU" baseline="0" dirty="0"/>
                  <a:t> of Lbs</a:t>
                </a:r>
                <a:endParaRPr lang="en-A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en-US"/>
          </a:p>
        </c:txPr>
        <c:crossAx val="803710768"/>
        <c:crosses val="max"/>
        <c:crossBetween val="between"/>
      </c:valAx>
      <c:dateAx>
        <c:axId val="803710768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535353416"/>
        <c:crosses val="autoZero"/>
        <c:auto val="1"/>
        <c:lblOffset val="100"/>
        <c:baseTimeUnit val="months"/>
      </c:date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13125000000000001"/>
          <c:y val="0.19005365403612709"/>
          <c:w val="0.16136749507874015"/>
          <c:h val="0.16151687684932536"/>
        </c:manualLayout>
      </c:layout>
      <c:overlay val="0"/>
      <c:spPr>
        <a:solidFill>
          <a:schemeClr val="bg1">
            <a:lumMod val="9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 w="19050">
      <a:solidFill>
        <a:schemeClr val="bg1">
          <a:lumMod val="75000"/>
        </a:schemeClr>
      </a:solidFill>
    </a:ln>
    <a:effectLst/>
  </c:spPr>
  <c:txPr>
    <a:bodyPr/>
    <a:lstStyle/>
    <a:p>
      <a:pPr>
        <a:defRPr sz="1400">
          <a:latin typeface="Roboto" panose="02000000000000000000" pitchFamily="2" charset="0"/>
          <a:ea typeface="Roboto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085092121807255E-2"/>
          <c:y val="6.6462704309335846E-2"/>
          <c:w val="0.91426838976643809"/>
          <c:h val="0.780518628399283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Fulfillment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Q1-2020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0.43305522447357969</c:v>
                </c:pt>
                <c:pt idx="1">
                  <c:v>0.34765733296368184</c:v>
                </c:pt>
                <c:pt idx="2">
                  <c:v>0.18235518852675825</c:v>
                </c:pt>
                <c:pt idx="3">
                  <c:v>0.34065806301592838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54-4A88-B53D-C0AD7FB861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Shipping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Q1-2020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0.33950617283950613</c:v>
                </c:pt>
                <c:pt idx="1">
                  <c:v>0.27649769585253448</c:v>
                </c:pt>
                <c:pt idx="2">
                  <c:v>0.36823104693140785</c:v>
                </c:pt>
                <c:pt idx="3">
                  <c:v>0.49315068493150682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54-4A88-B53D-C0AD7FB8617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North American Revenue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Q1-2020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0.32994923857868019</c:v>
                </c:pt>
                <c:pt idx="1">
                  <c:v>0.33225897653378578</c:v>
                </c:pt>
                <c:pt idx="2">
                  <c:v>0.20802031605902416</c:v>
                </c:pt>
                <c:pt idx="3">
                  <c:v>0.2880319445995756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54-4A88-B53D-C0AD7FB8617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International Revenue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Q1-2020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0.23452776135691877</c:v>
                </c:pt>
                <c:pt idx="1">
                  <c:v>0.21306886199974229</c:v>
                </c:pt>
                <c:pt idx="2">
                  <c:v>0.13446998451401337</c:v>
                </c:pt>
                <c:pt idx="3">
                  <c:v>0.17996541501976293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54-4A88-B53D-C0AD7FB861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0499336"/>
        <c:axId val="540496056"/>
      </c:barChart>
      <c:catAx>
        <c:axId val="540499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en-US"/>
          </a:p>
        </c:txPr>
        <c:crossAx val="540496056"/>
        <c:crosses val="autoZero"/>
        <c:auto val="1"/>
        <c:lblAlgn val="ctr"/>
        <c:lblOffset val="100"/>
        <c:noMultiLvlLbl val="0"/>
      </c:catAx>
      <c:valAx>
        <c:axId val="5404960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40499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165622276136439"/>
          <c:y val="0.58239450861894626"/>
          <c:w val="0.26022307749603274"/>
          <c:h val="0.24275394480250592"/>
        </c:manualLayout>
      </c:layout>
      <c:overlay val="0"/>
      <c:spPr>
        <a:solidFill>
          <a:schemeClr val="bg1">
            <a:lumMod val="95000"/>
            <a:alpha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 w="19050">
      <a:solidFill>
        <a:schemeClr val="bg1">
          <a:lumMod val="65000"/>
        </a:schemeClr>
      </a:solidFill>
    </a:ln>
    <a:effectLst/>
  </c:spPr>
  <c:txPr>
    <a:bodyPr/>
    <a:lstStyle/>
    <a:p>
      <a:pPr>
        <a:defRPr sz="1600">
          <a:latin typeface="Roboto" panose="02000000000000000000" pitchFamily="2" charset="0"/>
          <a:ea typeface="Roboto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8011C9-660A-4798-92DB-6A3A36A9BC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F2E985-725E-4D73-9FA5-5604E683BC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C7553-B59B-415D-B351-1E98A12D29AF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BB6A84-AAF2-497B-8FD9-AA489006E6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499C9B-F528-459B-B195-763A124B16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94C8A-DF96-4AD0-9A17-C1C8134AE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84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2913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98900" y="0"/>
            <a:ext cx="2982913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42900" y="698500"/>
            <a:ext cx="61944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7575" y="4414838"/>
            <a:ext cx="5046663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2850"/>
            <a:ext cx="2982913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98900" y="8832850"/>
            <a:ext cx="2982913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4:notes"/>
          <p:cNvSpPr txBox="1">
            <a:spLocks noGrp="1"/>
          </p:cNvSpPr>
          <p:nvPr>
            <p:ph type="sldNum" idx="12"/>
          </p:nvPr>
        </p:nvSpPr>
        <p:spPr>
          <a:xfrm>
            <a:off x="3848534" y="9430153"/>
            <a:ext cx="2944379" cy="494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25" tIns="46450" rIns="92925" bIns="464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10350" cy="3719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8" name="Google Shape;128;p34:notes"/>
          <p:cNvSpPr txBox="1">
            <a:spLocks noGrp="1"/>
          </p:cNvSpPr>
          <p:nvPr>
            <p:ph type="body" idx="1"/>
          </p:nvPr>
        </p:nvSpPr>
        <p:spPr>
          <a:xfrm>
            <a:off x="905722" y="4713382"/>
            <a:ext cx="4981470" cy="4465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25" tIns="46450" rIns="92925" bIns="46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4:notes"/>
          <p:cNvSpPr txBox="1">
            <a:spLocks noGrp="1"/>
          </p:cNvSpPr>
          <p:nvPr>
            <p:ph type="sldNum" idx="12"/>
          </p:nvPr>
        </p:nvSpPr>
        <p:spPr>
          <a:xfrm>
            <a:off x="3898900" y="8832850"/>
            <a:ext cx="2982913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25" tIns="46450" rIns="92925" bIns="464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8500"/>
            <a:ext cx="61944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8" name="Google Shape;128;p34:notes"/>
          <p:cNvSpPr txBox="1">
            <a:spLocks noGrp="1"/>
          </p:cNvSpPr>
          <p:nvPr>
            <p:ph type="body" idx="1"/>
          </p:nvPr>
        </p:nvSpPr>
        <p:spPr>
          <a:xfrm>
            <a:off x="917575" y="4414838"/>
            <a:ext cx="5046663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25" tIns="46450" rIns="92925" bIns="46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4067030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898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898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89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898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898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189" marR="0" lvl="5" indent="-8889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377" marR="0" lvl="6" indent="-88898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566" marR="0" lvl="7" indent="-88898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754" marR="0" lvl="8" indent="-8889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marL="457189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2pPr>
            <a:lvl3pPr marL="914377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3pPr>
            <a:lvl4pPr marL="1371566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4pPr>
            <a:lvl5pPr marL="1828754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5pPr>
            <a:lvl6pPr marL="2285943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6pPr>
            <a:lvl7pPr marL="2743131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7pPr>
            <a:lvl8pPr marL="320032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8pPr>
            <a:lvl9pPr marL="3657509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189" marR="0" lvl="1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377" marR="0" lvl="2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566" marR="0" lvl="3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754" marR="0" lvl="4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5943" marR="0" lvl="5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131" marR="0" lvl="6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320" marR="0" lvl="7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509" marR="0" lvl="8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898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189" marR="0" lvl="1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377" marR="0" lvl="2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566" marR="0" lvl="3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754" marR="0" lvl="4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5943" marR="0" lvl="5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131" marR="0" lvl="6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320" marR="0" lvl="7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509" marR="0" lvl="8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marR="0" lvl="1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marR="0" lvl="2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marR="0" lvl="3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marR="0" lvl="4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marR="0" lvl="5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marR="0" lvl="6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marR="0" lvl="7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marR="0" lvl="8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2800" y="5832481"/>
            <a:ext cx="3251200" cy="72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914400" y="11430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89" lvl="0" indent="-31749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1pPr>
            <a:lvl2pPr marL="914377" lvl="1" indent="-317492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2pPr>
            <a:lvl3pPr marL="1371566" lvl="2" indent="-31749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3pPr>
            <a:lvl4pPr marL="1828754" lvl="3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4pPr>
            <a:lvl5pPr marL="2285943" lvl="4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/>
            </a:lvl5pPr>
            <a:lvl6pPr marL="2743131" lvl="5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6pPr>
            <a:lvl7pPr marL="3200320" lvl="6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7pPr>
            <a:lvl8pPr marL="3657509" lvl="7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8pPr>
            <a:lvl9pPr marL="4114697" lvl="8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dt" idx="10"/>
          </p:nvPr>
        </p:nvSpPr>
        <p:spPr>
          <a:xfrm>
            <a:off x="8432800" y="617220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898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189" marR="0" lvl="1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377" marR="0" lvl="2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566" marR="0" lvl="3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754" marR="0" lvl="4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5943" marR="0" lvl="5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131" marR="0" lvl="6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320" marR="0" lvl="7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509" marR="0" lvl="8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4BCDF40-6540-4C8C-9278-43B06AF09C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3000"/>
          </a:blip>
          <a:stretch>
            <a:fillRect/>
          </a:stretch>
        </p:blipFill>
        <p:spPr>
          <a:xfrm>
            <a:off x="0" y="0"/>
            <a:ext cx="12192000" cy="6616700"/>
          </a:xfrm>
          <a:prstGeom prst="rect">
            <a:avLst/>
          </a:prstGeom>
        </p:spPr>
      </p:pic>
      <p:pic>
        <p:nvPicPr>
          <p:cNvPr id="7" name="Google Shape;130;p21">
            <a:extLst>
              <a:ext uri="{FF2B5EF4-FFF2-40B4-BE49-F238E27FC236}">
                <a16:creationId xmlns:a16="http://schemas.microsoft.com/office/drawing/2014/main" id="{65A43C2C-DCCD-4380-9D2C-AE4B964909C4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774461"/>
            <a:ext cx="12192000" cy="40835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7174D0-B0A4-467E-A573-9BA54212228D}"/>
              </a:ext>
            </a:extLst>
          </p:cNvPr>
          <p:cNvCxnSpPr>
            <a:cxnSpLocks/>
          </p:cNvCxnSpPr>
          <p:nvPr userDrawn="1"/>
        </p:nvCxnSpPr>
        <p:spPr>
          <a:xfrm>
            <a:off x="0" y="2769201"/>
            <a:ext cx="12192000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938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30;p21">
            <a:extLst>
              <a:ext uri="{FF2B5EF4-FFF2-40B4-BE49-F238E27FC236}">
                <a16:creationId xmlns:a16="http://schemas.microsoft.com/office/drawing/2014/main" id="{636D04EE-9EED-481A-A29A-C1810F1177BE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2783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189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377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566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754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89" lvl="0" indent="-31749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1pPr>
            <a:lvl2pPr marL="914377" lvl="1" indent="-317492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2pPr>
            <a:lvl3pPr marL="1371566" lvl="2" indent="-31749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3pPr>
            <a:lvl4pPr marL="1828754" lvl="3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4pPr>
            <a:lvl5pPr marL="2285943" lvl="4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/>
            </a:lvl5pPr>
            <a:lvl6pPr marL="2743131" lvl="5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6pPr>
            <a:lvl7pPr marL="3200320" lvl="6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7pPr>
            <a:lvl8pPr marL="3657509" lvl="7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8pPr>
            <a:lvl9pPr marL="4114697" lvl="8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189" marR="0" lvl="1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377" marR="0" lvl="2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566" marR="0" lvl="3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754" marR="0" lvl="4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5943" marR="0" lvl="5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131" marR="0" lvl="6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320" marR="0" lvl="7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509" marR="0" lvl="8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898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189" marR="0" lvl="1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377" marR="0" lvl="2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566" marR="0" lvl="3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754" marR="0" lvl="4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5943" marR="0" lvl="5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131" marR="0" lvl="6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320" marR="0" lvl="7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509" marR="0" lvl="8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marR="0" lvl="1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marR="0" lvl="2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marR="0" lvl="3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marR="0" lvl="4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marR="0" lvl="5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marR="0" lvl="6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marR="0" lvl="7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marR="0" lvl="8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189" lvl="0" indent="-228594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marL="914377" lvl="1" indent="-228594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2pPr>
            <a:lvl3pPr marL="1371566" lvl="2" indent="-228594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3pPr>
            <a:lvl4pPr marL="1828754" lvl="3" indent="-228594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4pPr>
            <a:lvl5pPr marL="2285943" lvl="4" indent="-228594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5pPr>
            <a:lvl6pPr marL="2743131" lvl="5" indent="-228594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6pPr>
            <a:lvl7pPr marL="3200320" lvl="6" indent="-228594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7pPr>
            <a:lvl8pPr marL="3657509" lvl="7" indent="-228594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8pPr>
            <a:lvl9pPr marL="4114697" lvl="8" indent="-228594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189" marR="0" lvl="1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377" marR="0" lvl="2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566" marR="0" lvl="3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754" marR="0" lvl="4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5943" marR="0" lvl="5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131" marR="0" lvl="6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320" marR="0" lvl="7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509" marR="0" lvl="8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898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189" marR="0" lvl="1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377" marR="0" lvl="2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566" marR="0" lvl="3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754" marR="0" lvl="4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5943" marR="0" lvl="5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131" marR="0" lvl="6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320" marR="0" lvl="7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509" marR="0" lvl="8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marR="0" lvl="1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marR="0" lvl="2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marR="0" lvl="3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marR="0" lvl="4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marR="0" lvl="5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marR="0" lvl="6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marR="0" lvl="7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marR="0" lvl="8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189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377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566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754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89" lvl="0" indent="-317492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377" lvl="1" indent="-317492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566" lvl="2" indent="-317492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754" lvl="3" indent="-317492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5943" lvl="4" indent="-317492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131" lvl="5" indent="-317492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320" lvl="6" indent="-317492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509" lvl="7" indent="-317492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697" lvl="8" indent="-317492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89" lvl="0" indent="-317492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377" lvl="1" indent="-317492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566" lvl="2" indent="-317492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754" lvl="3" indent="-317492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5943" lvl="4" indent="-317492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131" lvl="5" indent="-317492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320" lvl="6" indent="-317492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509" lvl="7" indent="-317492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697" lvl="8" indent="-317492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189" marR="0" lvl="1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377" marR="0" lvl="2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566" marR="0" lvl="3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754" marR="0" lvl="4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5943" marR="0" lvl="5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131" marR="0" lvl="6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320" marR="0" lvl="7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509" marR="0" lvl="8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898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189" marR="0" lvl="1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377" marR="0" lvl="2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566" marR="0" lvl="3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754" marR="0" lvl="4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5943" marR="0" lvl="5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131" marR="0" lvl="6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320" marR="0" lvl="7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509" marR="0" lvl="8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marR="0" lvl="1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marR="0" lvl="2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marR="0" lvl="3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marR="0" lvl="4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marR="0" lvl="5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marR="0" lvl="6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marR="0" lvl="7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marR="0" lvl="8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189" lvl="0" indent="-228594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377" lvl="1" indent="-228594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566" lvl="2" indent="-228594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754" lvl="3" indent="-228594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5943" lvl="4" indent="-228594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131" lvl="5" indent="-228594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320" lvl="6" indent="-228594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509" lvl="7" indent="-228594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697" lvl="8" indent="-228594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89" lvl="0" indent="-317492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377" lvl="1" indent="-317492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566" lvl="2" indent="-317492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754" lvl="3" indent="-317492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5943" lvl="4" indent="-317492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131" lvl="5" indent="-317492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320" lvl="6" indent="-317492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509" lvl="7" indent="-317492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697" lvl="8" indent="-317492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93376" y="1535114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189" lvl="0" indent="-228594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377" lvl="1" indent="-228594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566" lvl="2" indent="-228594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754" lvl="3" indent="-228594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5943" lvl="4" indent="-228594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131" lvl="5" indent="-228594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320" lvl="6" indent="-228594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509" lvl="7" indent="-228594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697" lvl="8" indent="-228594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93376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89" lvl="0" indent="-317492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377" lvl="1" indent="-317492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566" lvl="2" indent="-317492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754" lvl="3" indent="-317492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5943" lvl="4" indent="-317492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131" lvl="5" indent="-317492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320" lvl="6" indent="-317492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509" lvl="7" indent="-317492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697" lvl="8" indent="-317492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189" marR="0" lvl="1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377" marR="0" lvl="2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566" marR="0" lvl="3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754" marR="0" lvl="4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5943" marR="0" lvl="5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131" marR="0" lvl="6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320" marR="0" lvl="7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509" marR="0" lvl="8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898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189" marR="0" lvl="1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377" marR="0" lvl="2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566" marR="0" lvl="3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754" marR="0" lvl="4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5943" marR="0" lvl="5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131" marR="0" lvl="6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320" marR="0" lvl="7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509" marR="0" lvl="8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marR="0" lvl="1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marR="0" lvl="2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marR="0" lvl="3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marR="0" lvl="4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marR="0" lvl="5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marR="0" lvl="6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marR="0" lvl="7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marR="0" lvl="8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Text">
  <p:cSld name="1_Title and 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3498" y="6375627"/>
            <a:ext cx="12238964" cy="50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11205845" y="6409335"/>
            <a:ext cx="7316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" name="Google Shape;10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483" y="3327625"/>
            <a:ext cx="12238965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BF6C1E-2F6A-41D8-BF32-5EBF7462BFA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53" y="0"/>
            <a:ext cx="12192000" cy="685800"/>
          </a:xfrm>
          <a:prstGeom prst="rect">
            <a:avLst/>
          </a:prstGeom>
        </p:spPr>
      </p:pic>
      <p:sp>
        <p:nvSpPr>
          <p:cNvPr id="7" name="Google Shape;132;p21">
            <a:extLst>
              <a:ext uri="{FF2B5EF4-FFF2-40B4-BE49-F238E27FC236}">
                <a16:creationId xmlns:a16="http://schemas.microsoft.com/office/drawing/2014/main" id="{DF4D4A5F-2111-4A19-A642-B50966B3BE09}"/>
              </a:ext>
            </a:extLst>
          </p:cNvPr>
          <p:cNvSpPr txBox="1"/>
          <p:nvPr userDrawn="1"/>
        </p:nvSpPr>
        <p:spPr>
          <a:xfrm>
            <a:off x="254555" y="6424965"/>
            <a:ext cx="359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Clr>
                <a:schemeClr val="dk1"/>
              </a:buClr>
            </a:pPr>
            <a:r>
              <a:rPr lang="en-US" sz="1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CFCInsights.com</a:t>
            </a:r>
            <a:endParaRPr sz="14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Text">
  <p:cSld name="2_Title and 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6083302"/>
            <a:ext cx="3251200" cy="6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89" lvl="0" indent="-31749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1pPr>
            <a:lvl2pPr marL="914377" lvl="1" indent="-317492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2pPr>
            <a:lvl3pPr marL="1371566" lvl="2" indent="-31749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3pPr>
            <a:lvl4pPr marL="1828754" lvl="3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4pPr>
            <a:lvl5pPr marL="2285943" lvl="4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/>
            </a:lvl5pPr>
            <a:lvl6pPr marL="2743131" lvl="5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6pPr>
            <a:lvl7pPr marL="3200320" lvl="6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7pPr>
            <a:lvl8pPr marL="3657509" lvl="7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8pPr>
            <a:lvl9pPr marL="4114697" lvl="8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Text">
  <p:cSld name="3_Title and 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6083302"/>
            <a:ext cx="3251200" cy="6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8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89" lvl="0" indent="-31749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1pPr>
            <a:lvl2pPr marL="914377" lvl="1" indent="-317492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2pPr>
            <a:lvl3pPr marL="1371566" lvl="2" indent="-31749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3pPr>
            <a:lvl4pPr marL="1828754" lvl="3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4pPr>
            <a:lvl5pPr marL="2285943" lvl="4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/>
            </a:lvl5pPr>
            <a:lvl6pPr marL="2743131" lvl="5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6pPr>
            <a:lvl7pPr marL="3200320" lvl="6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7pPr>
            <a:lvl8pPr marL="3657509" lvl="7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8pPr>
            <a:lvl9pPr marL="4114697" lvl="8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and Text" type="objAndTx">
  <p:cSld name="OBJECT_AND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2800" y="5832481"/>
            <a:ext cx="3251200" cy="72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89" lvl="0" indent="-31749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1pPr>
            <a:lvl2pPr marL="914377" lvl="1" indent="-317492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2pPr>
            <a:lvl3pPr marL="1371566" lvl="2" indent="-31749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3pPr>
            <a:lvl4pPr marL="1828754" lvl="3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4pPr>
            <a:lvl5pPr marL="2285943" lvl="4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/>
            </a:lvl5pPr>
            <a:lvl6pPr marL="2743131" lvl="5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6pPr>
            <a:lvl7pPr marL="3200320" lvl="6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7pPr>
            <a:lvl8pPr marL="3657509" lvl="7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8pPr>
            <a:lvl9pPr marL="4114697" lvl="8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2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89" lvl="0" indent="-31749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1pPr>
            <a:lvl2pPr marL="914377" lvl="1" indent="-317492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2pPr>
            <a:lvl3pPr marL="1371566" lvl="2" indent="-31749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3pPr>
            <a:lvl4pPr marL="1828754" lvl="3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4pPr>
            <a:lvl5pPr marL="2285943" lvl="4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/>
            </a:lvl5pPr>
            <a:lvl6pPr marL="2743131" lvl="5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6pPr>
            <a:lvl7pPr marL="3200320" lvl="6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7pPr>
            <a:lvl8pPr marL="3657509" lvl="7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8pPr>
            <a:lvl9pPr marL="4114697" lvl="8" indent="-31749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dt" idx="10"/>
          </p:nvPr>
        </p:nvSpPr>
        <p:spPr>
          <a:xfrm>
            <a:off x="8432800" y="617220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898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189" marR="0" lvl="1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377" marR="0" lvl="2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566" marR="0" lvl="3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754" marR="0" lvl="4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5943" marR="0" lvl="5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131" marR="0" lvl="6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320" marR="0" lvl="7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509" marR="0" lvl="8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marR="0" lvl="5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marR="0" lvl="6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marR="0" lvl="7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marR="0" lvl="8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/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189" marR="0" lvl="1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377" marR="0" lvl="2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566" marR="0" lvl="3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754" marR="0" lvl="4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5943" marR="0" lvl="5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131" marR="0" lvl="6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320" marR="0" lvl="7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509" marR="0" lvl="8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898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189" marR="0" lvl="1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377" marR="0" lvl="2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566" marR="0" lvl="3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754" marR="0" lvl="4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5943" marR="0" lvl="5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131" marR="0" lvl="6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320" marR="0" lvl="7" indent="-88898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509" marR="0" lvl="8" indent="-8889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8" r:id="rId11"/>
    <p:sldLayoutId id="214748366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/>
          <p:nvPr/>
        </p:nvSpPr>
        <p:spPr>
          <a:xfrm>
            <a:off x="1" y="3033669"/>
            <a:ext cx="12191999" cy="1753767"/>
          </a:xfrm>
          <a:prstGeom prst="rect">
            <a:avLst/>
          </a:prstGeom>
          <a:noFill/>
          <a:ln w="9525" cap="flat" cmpd="sng">
            <a:solidFill>
              <a:schemeClr val="dk1">
                <a:alpha val="0"/>
              </a:scheme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97058"/>
              </a:lnSpc>
            </a:pPr>
            <a:endParaRPr lang="en-GB" sz="4400" b="1" dirty="0">
              <a:solidFill>
                <a:schemeClr val="bg1"/>
              </a:solidFill>
              <a:latin typeface="Roboto"/>
              <a:ea typeface="Roboto"/>
              <a:cs typeface="Calibri"/>
              <a:sym typeface="Roboto"/>
            </a:endParaRPr>
          </a:p>
          <a:p>
            <a:pPr algn="ctr">
              <a:lnSpc>
                <a:spcPct val="97058"/>
              </a:lnSpc>
            </a:pPr>
            <a:r>
              <a:rPr lang="en-GB" sz="4400" b="1" dirty="0">
                <a:solidFill>
                  <a:schemeClr val="bg1"/>
                </a:solidFill>
                <a:latin typeface="Roboto"/>
                <a:ea typeface="Roboto"/>
                <a:cs typeface="Calibri"/>
                <a:sym typeface="Roboto"/>
              </a:rPr>
              <a:t>E-Commerce</a:t>
            </a:r>
          </a:p>
          <a:p>
            <a:pPr algn="ctr">
              <a:lnSpc>
                <a:spcPct val="97058"/>
              </a:lnSpc>
            </a:pPr>
            <a:r>
              <a:rPr lang="en-GB" sz="4400" b="1" dirty="0">
                <a:solidFill>
                  <a:schemeClr val="bg1"/>
                </a:solidFill>
                <a:latin typeface="Roboto"/>
                <a:ea typeface="Roboto"/>
                <a:cs typeface="Calibri"/>
                <a:sym typeface="Roboto"/>
              </a:rPr>
              <a:t>Dedicated Air Capacity</a:t>
            </a:r>
            <a:endParaRPr lang="en-GB" sz="4400" b="1" dirty="0">
              <a:solidFill>
                <a:schemeClr val="bg1"/>
              </a:solidFill>
              <a:latin typeface="Roboto"/>
              <a:ea typeface="Roboto"/>
              <a:cs typeface="Calibri"/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8188471" y="6064380"/>
            <a:ext cx="3591000" cy="633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>
              <a:buClr>
                <a:schemeClr val="dk1"/>
              </a:buClr>
            </a:pPr>
            <a:r>
              <a:rPr lang="en-AU" sz="16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www.cfcInsights.com</a:t>
            </a:r>
            <a:endParaRPr sz="15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A1DFEF-0DCB-4997-AD62-C6D2A06B6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06" y="656083"/>
            <a:ext cx="5613021" cy="141448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8C5D263-FD20-42A1-A4DC-9341D9578B58}"/>
              </a:ext>
            </a:extLst>
          </p:cNvPr>
          <p:cNvCxnSpPr>
            <a:cxnSpLocks/>
          </p:cNvCxnSpPr>
          <p:nvPr/>
        </p:nvCxnSpPr>
        <p:spPr>
          <a:xfrm>
            <a:off x="427795" y="5981329"/>
            <a:ext cx="1124839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132;p21">
            <a:extLst>
              <a:ext uri="{FF2B5EF4-FFF2-40B4-BE49-F238E27FC236}">
                <a16:creationId xmlns:a16="http://schemas.microsoft.com/office/drawing/2014/main" id="{DADCD6A6-6354-4D9E-999B-294D8C875BBD}"/>
              </a:ext>
            </a:extLst>
          </p:cNvPr>
          <p:cNvSpPr txBox="1"/>
          <p:nvPr/>
        </p:nvSpPr>
        <p:spPr>
          <a:xfrm>
            <a:off x="412529" y="6056434"/>
            <a:ext cx="3591000" cy="633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chemeClr val="dk1"/>
              </a:buClr>
            </a:pPr>
            <a:r>
              <a:rPr lang="en-AU" sz="16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15 July 2020</a:t>
            </a:r>
            <a:endParaRPr sz="15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buClr>
                <a:schemeClr val="dk1"/>
              </a:buClr>
            </a:pPr>
            <a:endParaRPr sz="15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F4BD52-C469-4F79-A31D-9F671EEFD39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205845" y="6409335"/>
            <a:ext cx="731600" cy="5250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Google Shape;142;p22">
            <a:extLst>
              <a:ext uri="{FF2B5EF4-FFF2-40B4-BE49-F238E27FC236}">
                <a16:creationId xmlns:a16="http://schemas.microsoft.com/office/drawing/2014/main" id="{0FDAED70-3A74-4866-8BC3-D73164768A58}"/>
              </a:ext>
            </a:extLst>
          </p:cNvPr>
          <p:cNvSpPr txBox="1">
            <a:spLocks/>
          </p:cNvSpPr>
          <p:nvPr/>
        </p:nvSpPr>
        <p:spPr>
          <a:xfrm>
            <a:off x="335394" y="866745"/>
            <a:ext cx="11602051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algn="l">
              <a:buClr>
                <a:schemeClr val="dk1"/>
              </a:buClr>
              <a:buNone/>
            </a:pPr>
            <a:r>
              <a:rPr lang="en-US" sz="2400" b="1" dirty="0">
                <a:solidFill>
                  <a:srgbClr val="0459AA"/>
                </a:solidFill>
                <a:latin typeface="Roboto"/>
                <a:ea typeface="Roboto"/>
                <a:cs typeface="Roboto"/>
                <a:sym typeface="Roboto"/>
              </a:rPr>
              <a:t>Only Amazon is effectively running its own airline, but Alibaba and Jd.com are making increasing use of charter capacity.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8515B93-957F-46A6-8681-AECFFDCB9B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8487107"/>
              </p:ext>
            </p:extLst>
          </p:nvPr>
        </p:nvGraphicFramePr>
        <p:xfrm>
          <a:off x="3139736" y="192725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0C14A58-88F8-4C5A-BAFC-6DAE57FF4C84}"/>
              </a:ext>
            </a:extLst>
          </p:cNvPr>
          <p:cNvSpPr txBox="1"/>
          <p:nvPr/>
        </p:nvSpPr>
        <p:spPr>
          <a:xfrm>
            <a:off x="6028678" y="5717591"/>
            <a:ext cx="32070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Source: Cargo Facts Consulting, Company Financials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70D1E7-31C3-48A5-80ED-AA1D5E3BCE7B}"/>
              </a:ext>
            </a:extLst>
          </p:cNvPr>
          <p:cNvSpPr/>
          <p:nvPr/>
        </p:nvSpPr>
        <p:spPr>
          <a:xfrm>
            <a:off x="4652117" y="2111741"/>
            <a:ext cx="3207058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A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Top Platforms 2019 </a:t>
            </a:r>
          </a:p>
          <a:p>
            <a:pPr algn="ctr"/>
            <a:r>
              <a:rPr lang="en-A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Gross Merchandise Value (GMV)</a:t>
            </a:r>
            <a:endParaRPr lang="en-AU" sz="16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3DECB2-8566-423E-9B3A-AC93CA75FAAD}"/>
              </a:ext>
            </a:extLst>
          </p:cNvPr>
          <p:cNvSpPr txBox="1"/>
          <p:nvPr/>
        </p:nvSpPr>
        <p:spPr>
          <a:xfrm rot="16200000">
            <a:off x="2601158" y="3442874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GMV in US$ Billions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54D00B-F486-4E3B-9895-9366B62DF718}"/>
              </a:ext>
            </a:extLst>
          </p:cNvPr>
          <p:cNvSpPr txBox="1"/>
          <p:nvPr/>
        </p:nvSpPr>
        <p:spPr>
          <a:xfrm>
            <a:off x="3716906" y="5382146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+17%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E6C6FE-55E7-4E6F-818E-C884F888893C}"/>
              </a:ext>
            </a:extLst>
          </p:cNvPr>
          <p:cNvSpPr txBox="1"/>
          <p:nvPr/>
        </p:nvSpPr>
        <p:spPr>
          <a:xfrm>
            <a:off x="4189818" y="5382146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+28%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CBFC64-03D4-43D1-8B03-711DEA823E18}"/>
              </a:ext>
            </a:extLst>
          </p:cNvPr>
          <p:cNvSpPr txBox="1"/>
          <p:nvPr/>
        </p:nvSpPr>
        <p:spPr>
          <a:xfrm>
            <a:off x="4643876" y="5381597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+21%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8ECC4F-8D66-43B3-962A-3859DD8C00DC}"/>
              </a:ext>
            </a:extLst>
          </p:cNvPr>
          <p:cNvSpPr txBox="1"/>
          <p:nvPr/>
        </p:nvSpPr>
        <p:spPr>
          <a:xfrm>
            <a:off x="5079080" y="5381048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+29%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9651E3-462D-4CE3-906F-4D013E081B02}"/>
              </a:ext>
            </a:extLst>
          </p:cNvPr>
          <p:cNvSpPr txBox="1"/>
          <p:nvPr/>
        </p:nvSpPr>
        <p:spPr>
          <a:xfrm>
            <a:off x="5508754" y="5378251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+39%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F7B261-CFDA-441E-90E1-FD935BA07085}"/>
              </a:ext>
            </a:extLst>
          </p:cNvPr>
          <p:cNvSpPr txBox="1"/>
          <p:nvPr/>
        </p:nvSpPr>
        <p:spPr>
          <a:xfrm>
            <a:off x="7273458" y="5382084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+12%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F330B0-98DB-4EF5-80CB-F19AB24C9931}"/>
              </a:ext>
            </a:extLst>
          </p:cNvPr>
          <p:cNvSpPr txBox="1"/>
          <p:nvPr/>
        </p:nvSpPr>
        <p:spPr>
          <a:xfrm>
            <a:off x="6003548" y="5382336"/>
            <a:ext cx="470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+6%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F8B531-E814-415F-BEC3-3F4C3CA67A01}"/>
              </a:ext>
            </a:extLst>
          </p:cNvPr>
          <p:cNvSpPr txBox="1"/>
          <p:nvPr/>
        </p:nvSpPr>
        <p:spPr>
          <a:xfrm>
            <a:off x="6457606" y="5382084"/>
            <a:ext cx="511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-10%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9FA732-6D79-4B63-96A7-85CC51378DED}"/>
              </a:ext>
            </a:extLst>
          </p:cNvPr>
          <p:cNvSpPr txBox="1"/>
          <p:nvPr/>
        </p:nvSpPr>
        <p:spPr>
          <a:xfrm>
            <a:off x="6993232" y="5415315"/>
            <a:ext cx="250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*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657B66-56B5-411E-8871-1F6863EF3BB4}"/>
              </a:ext>
            </a:extLst>
          </p:cNvPr>
          <p:cNvSpPr txBox="1"/>
          <p:nvPr/>
        </p:nvSpPr>
        <p:spPr>
          <a:xfrm>
            <a:off x="7725507" y="5378250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+60%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142B23-ACB6-4CD5-8115-3BBF577531FA}"/>
              </a:ext>
            </a:extLst>
          </p:cNvPr>
          <p:cNvSpPr txBox="1"/>
          <p:nvPr/>
        </p:nvSpPr>
        <p:spPr>
          <a:xfrm>
            <a:off x="8625141" y="5378249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+33%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6108DE-A219-420B-B9FF-95D086932AB5}"/>
              </a:ext>
            </a:extLst>
          </p:cNvPr>
          <p:cNvSpPr txBox="1"/>
          <p:nvPr/>
        </p:nvSpPr>
        <p:spPr>
          <a:xfrm rot="16200000">
            <a:off x="3107312" y="5287994"/>
            <a:ext cx="778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Growth</a:t>
            </a:r>
          </a:p>
        </p:txBody>
      </p:sp>
    </p:spTree>
    <p:extLst>
      <p:ext uri="{BB962C8B-B14F-4D97-AF65-F5344CB8AC3E}">
        <p14:creationId xmlns:p14="http://schemas.microsoft.com/office/powerpoint/2010/main" val="2568263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AD49067-92BD-45AF-A27F-6AA93CC691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0828171"/>
              </p:ext>
            </p:extLst>
          </p:nvPr>
        </p:nvGraphicFramePr>
        <p:xfrm>
          <a:off x="2129276" y="1912101"/>
          <a:ext cx="8128000" cy="4290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F4BD52-C469-4F79-A31D-9F671EEFD39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205845" y="6409335"/>
            <a:ext cx="731600" cy="5250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50E9AB-944B-4B24-83AE-E908E13CCC94}"/>
              </a:ext>
            </a:extLst>
          </p:cNvPr>
          <p:cNvSpPr txBox="1"/>
          <p:nvPr/>
        </p:nvSpPr>
        <p:spPr>
          <a:xfrm>
            <a:off x="2129276" y="5931990"/>
            <a:ext cx="70615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Source: Cargo Facts Consulting analysis of ATSG, Atlas and Sun Country flying for Amazon, Form 41 t100 segment data</a:t>
            </a:r>
          </a:p>
        </p:txBody>
      </p:sp>
      <p:sp>
        <p:nvSpPr>
          <p:cNvPr id="8" name="Google Shape;142;p22">
            <a:extLst>
              <a:ext uri="{FF2B5EF4-FFF2-40B4-BE49-F238E27FC236}">
                <a16:creationId xmlns:a16="http://schemas.microsoft.com/office/drawing/2014/main" id="{0FDAED70-3A74-4866-8BC3-D73164768A58}"/>
              </a:ext>
            </a:extLst>
          </p:cNvPr>
          <p:cNvSpPr txBox="1">
            <a:spLocks/>
          </p:cNvSpPr>
          <p:nvPr/>
        </p:nvSpPr>
        <p:spPr>
          <a:xfrm>
            <a:off x="335394" y="866745"/>
            <a:ext cx="11602051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algn="l">
              <a:buClr>
                <a:schemeClr val="dk1"/>
              </a:buClr>
              <a:buNone/>
            </a:pPr>
            <a:r>
              <a:rPr lang="en-US" sz="2400" b="1" dirty="0">
                <a:solidFill>
                  <a:srgbClr val="0459AA"/>
                </a:solidFill>
                <a:latin typeface="Roboto"/>
                <a:ea typeface="Roboto"/>
                <a:cs typeface="Roboto"/>
                <a:sym typeface="Roboto"/>
              </a:rPr>
              <a:t>In Q1 2020, Amazon operated 40% more flights than Q1 2019. Measured in flights, Amazon’s air network. is 1/3 the size of UPS and 1/5 the size of FedEx.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C82B495A-4A5D-41B9-BB40-43D423E23E32}"/>
              </a:ext>
            </a:extLst>
          </p:cNvPr>
          <p:cNvSpPr/>
          <p:nvPr/>
        </p:nvSpPr>
        <p:spPr>
          <a:xfrm>
            <a:off x="5870189" y="2820275"/>
            <a:ext cx="1911802" cy="590276"/>
          </a:xfrm>
          <a:prstGeom prst="wedgeRectCallout">
            <a:avLst>
              <a:gd name="adj1" fmla="val 91308"/>
              <a:gd name="adj2" fmla="val -3156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737 Additions: flights grew faster than lbs</a:t>
            </a:r>
          </a:p>
        </p:txBody>
      </p:sp>
    </p:spTree>
    <p:extLst>
      <p:ext uri="{BB962C8B-B14F-4D97-AF65-F5344CB8AC3E}">
        <p14:creationId xmlns:p14="http://schemas.microsoft.com/office/powerpoint/2010/main" val="1563535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DF4B59-17E6-4052-906D-1767E9DC8F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9EFA8A-F2D5-4F23-A1C8-E6F9E098A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279" y="981203"/>
            <a:ext cx="8420830" cy="5243014"/>
          </a:xfrm>
          <a:prstGeom prst="rect">
            <a:avLst/>
          </a:prstGeom>
          <a:ln w="19050">
            <a:solidFill>
              <a:schemeClr val="bg1">
                <a:lumMod val="7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320146-ABED-4A94-AC0D-E5E4CD2C364F}"/>
              </a:ext>
            </a:extLst>
          </p:cNvPr>
          <p:cNvSpPr txBox="1"/>
          <p:nvPr/>
        </p:nvSpPr>
        <p:spPr>
          <a:xfrm>
            <a:off x="3345874" y="1073536"/>
            <a:ext cx="3852909" cy="36933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Amazon Air US Network June 2020 </a:t>
            </a:r>
            <a:endParaRPr lang="en-AU" sz="1800" b="1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B82ECD-470B-4442-BC0F-434B884395FB}"/>
              </a:ext>
            </a:extLst>
          </p:cNvPr>
          <p:cNvSpPr txBox="1"/>
          <p:nvPr/>
        </p:nvSpPr>
        <p:spPr>
          <a:xfrm>
            <a:off x="988130" y="981203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ANC</a:t>
            </a:r>
            <a:endParaRPr lang="en-AU" sz="12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A43626-E337-44C0-9F11-EE8CE5D89A01}"/>
              </a:ext>
            </a:extLst>
          </p:cNvPr>
          <p:cNvSpPr txBox="1"/>
          <p:nvPr/>
        </p:nvSpPr>
        <p:spPr>
          <a:xfrm>
            <a:off x="857913" y="4532585"/>
            <a:ext cx="486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HNL</a:t>
            </a:r>
            <a:endParaRPr lang="en-AU" sz="12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8813B4-567E-4269-99BD-BEA9D509454E}"/>
              </a:ext>
            </a:extLst>
          </p:cNvPr>
          <p:cNvSpPr txBox="1"/>
          <p:nvPr/>
        </p:nvSpPr>
        <p:spPr>
          <a:xfrm>
            <a:off x="922073" y="5897087"/>
            <a:ext cx="4350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Source: Cargo Facts Consulting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E6F97AAB-4B4C-4068-AD37-C8B61BF48249}"/>
              </a:ext>
            </a:extLst>
          </p:cNvPr>
          <p:cNvSpPr/>
          <p:nvPr/>
        </p:nvSpPr>
        <p:spPr>
          <a:xfrm>
            <a:off x="8859167" y="1234359"/>
            <a:ext cx="2344703" cy="1437864"/>
          </a:xfrm>
          <a:prstGeom prst="wedgeRectCallout">
            <a:avLst>
              <a:gd name="adj1" fmla="val -74300"/>
              <a:gd name="adj2" fmla="val 4137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Fleet is expected to grow from 56 aircraft in June 2020 to 68 by the end of the year and 81 by the end of 2021.</a:t>
            </a:r>
          </a:p>
        </p:txBody>
      </p:sp>
    </p:spTree>
    <p:extLst>
      <p:ext uri="{BB962C8B-B14F-4D97-AF65-F5344CB8AC3E}">
        <p14:creationId xmlns:p14="http://schemas.microsoft.com/office/powerpoint/2010/main" val="1305718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D3A741-EE7E-4186-845B-938A437717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C9AD4F-3CF8-4853-8149-E2E5FBB203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18" b="4490"/>
          <a:stretch/>
        </p:blipFill>
        <p:spPr>
          <a:xfrm>
            <a:off x="1900826" y="1155917"/>
            <a:ext cx="8390347" cy="4911365"/>
          </a:xfrm>
          <a:prstGeom prst="rect">
            <a:avLst/>
          </a:prstGeom>
          <a:ln w="19050">
            <a:solidFill>
              <a:schemeClr val="bg1">
                <a:lumMod val="7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994996-AA1E-4370-81E1-063D07675CEA}"/>
              </a:ext>
            </a:extLst>
          </p:cNvPr>
          <p:cNvSpPr txBox="1"/>
          <p:nvPr/>
        </p:nvSpPr>
        <p:spPr>
          <a:xfrm>
            <a:off x="4094130" y="1203051"/>
            <a:ext cx="3852909" cy="36933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Amazon Air EU Network June 2020 </a:t>
            </a:r>
            <a:endParaRPr lang="en-AU" sz="1800" b="1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FF8EA2-1DF8-49A7-99A4-BEF8DACB565E}"/>
              </a:ext>
            </a:extLst>
          </p:cNvPr>
          <p:cNvSpPr txBox="1"/>
          <p:nvPr/>
        </p:nvSpPr>
        <p:spPr>
          <a:xfrm>
            <a:off x="1919002" y="5821061"/>
            <a:ext cx="4350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Source: Cargo Facts Consulting</a:t>
            </a:r>
          </a:p>
        </p:txBody>
      </p:sp>
    </p:spTree>
    <p:extLst>
      <p:ext uri="{BB962C8B-B14F-4D97-AF65-F5344CB8AC3E}">
        <p14:creationId xmlns:p14="http://schemas.microsoft.com/office/powerpoint/2010/main" val="3635272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41E5F6D-FA9A-4251-B4A0-0C266475F6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595073"/>
              </p:ext>
            </p:extLst>
          </p:nvPr>
        </p:nvGraphicFramePr>
        <p:xfrm>
          <a:off x="1760706" y="1828800"/>
          <a:ext cx="8793805" cy="4371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CD2113-9CBA-4D9C-A5AB-767E5B7C23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4A6D6F-C5AF-4C3B-A9D2-D11225E96A9C}"/>
              </a:ext>
            </a:extLst>
          </p:cNvPr>
          <p:cNvSpPr txBox="1"/>
          <p:nvPr/>
        </p:nvSpPr>
        <p:spPr>
          <a:xfrm>
            <a:off x="1843022" y="5953647"/>
            <a:ext cx="4350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Source: Cargo Facts Consulting analysis of Amazon financial results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3E1FAD-658A-4E7F-AEC4-99599912089D}"/>
              </a:ext>
            </a:extLst>
          </p:cNvPr>
          <p:cNvSpPr txBox="1"/>
          <p:nvPr/>
        </p:nvSpPr>
        <p:spPr>
          <a:xfrm rot="16200000">
            <a:off x="1421007" y="3845057"/>
            <a:ext cx="1734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YoY Growth, in %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195D1B-29C0-4906-9081-1A57B77D1D5A}"/>
              </a:ext>
            </a:extLst>
          </p:cNvPr>
          <p:cNvSpPr/>
          <p:nvPr/>
        </p:nvSpPr>
        <p:spPr>
          <a:xfrm>
            <a:off x="3219833" y="1940694"/>
            <a:ext cx="57523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r>
              <a:rPr lang="en-AU" sz="2000" b="1" kern="12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Amazon - Fulfillment Costs, Shipping Cost and Revenue Growth 2017 – 2019, Q1-2020</a:t>
            </a:r>
          </a:p>
        </p:txBody>
      </p:sp>
      <p:sp>
        <p:nvSpPr>
          <p:cNvPr id="8" name="Google Shape;142;p22">
            <a:extLst>
              <a:ext uri="{FF2B5EF4-FFF2-40B4-BE49-F238E27FC236}">
                <a16:creationId xmlns:a16="http://schemas.microsoft.com/office/drawing/2014/main" id="{6588D499-42F8-4219-8545-6511B8D61D60}"/>
              </a:ext>
            </a:extLst>
          </p:cNvPr>
          <p:cNvSpPr txBox="1">
            <a:spLocks/>
          </p:cNvSpPr>
          <p:nvPr/>
        </p:nvSpPr>
        <p:spPr>
          <a:xfrm>
            <a:off x="521308" y="771992"/>
            <a:ext cx="10978265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algn="l">
              <a:buNone/>
            </a:pPr>
            <a:r>
              <a:rPr lang="en-GB" sz="2800" b="1" dirty="0">
                <a:solidFill>
                  <a:srgbClr val="0459AA"/>
                </a:solidFill>
                <a:latin typeface="Roboto"/>
                <a:ea typeface="Roboto"/>
                <a:cs typeface="Roboto"/>
                <a:sym typeface="Roboto"/>
              </a:rPr>
              <a:t>In 2019 shipping costs have grown faster than revenues, while in 2018 and 2017 it was fulfilment costs that were outpacing revenue.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EC04BA76-02FB-4F06-861C-2F68CDED38E2}"/>
              </a:ext>
            </a:extLst>
          </p:cNvPr>
          <p:cNvSpPr/>
          <p:nvPr/>
        </p:nvSpPr>
        <p:spPr>
          <a:xfrm>
            <a:off x="588859" y="2042805"/>
            <a:ext cx="1394719" cy="2695309"/>
          </a:xfrm>
          <a:prstGeom prst="wedgeRectCallout">
            <a:avLst>
              <a:gd name="adj1" fmla="val 149953"/>
              <a:gd name="adj2" fmla="val -41638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 2019 Amazon spent $40.2b on fulfillment and $37.9b on shipping.</a:t>
            </a:r>
          </a:p>
          <a:p>
            <a:endParaRPr lang="en-AU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23% of worldwide shipping expenditure is with UPS.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F208A34F-8632-42C7-9DC4-FAAE745C37EE}"/>
              </a:ext>
            </a:extLst>
          </p:cNvPr>
          <p:cNvSpPr/>
          <p:nvPr/>
        </p:nvSpPr>
        <p:spPr>
          <a:xfrm>
            <a:off x="10215560" y="2042806"/>
            <a:ext cx="1394719" cy="1812755"/>
          </a:xfrm>
          <a:prstGeom prst="wedgeRectCallout">
            <a:avLst>
              <a:gd name="adj1" fmla="val -101443"/>
              <a:gd name="adj2" fmla="val -2232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move from 2 to 1 day shipping has seen shipping costs grow much faster than revenues. 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39206497-44B1-43B0-8F87-48C6BDE17C28}"/>
              </a:ext>
            </a:extLst>
          </p:cNvPr>
          <p:cNvSpPr/>
          <p:nvPr/>
        </p:nvSpPr>
        <p:spPr>
          <a:xfrm>
            <a:off x="10643049" y="5256285"/>
            <a:ext cx="1394719" cy="943583"/>
          </a:xfrm>
          <a:prstGeom prst="wedgeRectCallout">
            <a:avLst>
              <a:gd name="adj1" fmla="val -84312"/>
              <a:gd name="adj2" fmla="val 11051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Fulfillment centre space grew by 17% in 2019.</a:t>
            </a:r>
          </a:p>
        </p:txBody>
      </p:sp>
    </p:spTree>
    <p:extLst>
      <p:ext uri="{BB962C8B-B14F-4D97-AF65-F5344CB8AC3E}">
        <p14:creationId xmlns:p14="http://schemas.microsoft.com/office/powerpoint/2010/main" val="2399005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/>
          <p:nvPr/>
        </p:nvSpPr>
        <p:spPr>
          <a:xfrm>
            <a:off x="0" y="3841342"/>
            <a:ext cx="12192000" cy="633394"/>
          </a:xfrm>
          <a:prstGeom prst="rect">
            <a:avLst/>
          </a:prstGeom>
          <a:noFill/>
          <a:ln w="9525" cap="flat" cmpd="sng">
            <a:solidFill>
              <a:schemeClr val="dk1">
                <a:alpha val="0"/>
              </a:scheme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97058"/>
              </a:lnSpc>
            </a:pPr>
            <a:r>
              <a:rPr lang="en-US" sz="2800" b="1" i="1" dirty="0">
                <a:solidFill>
                  <a:srgbClr val="FFFFFF"/>
                </a:solidFill>
                <a:latin typeface="Roboto"/>
                <a:ea typeface="Roboto"/>
                <a:cs typeface="Calibri"/>
                <a:sym typeface="Roboto"/>
              </a:rPr>
              <a:t>www.CFCInisights.com</a:t>
            </a:r>
            <a:endParaRPr lang="en-US" sz="2800" b="1" i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3743F2-9537-4CED-A53A-0C6695356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313" y="1465143"/>
            <a:ext cx="6453352" cy="1591827"/>
          </a:xfrm>
          <a:prstGeom prst="rect">
            <a:avLst/>
          </a:prstGeom>
        </p:spPr>
      </p:pic>
      <p:sp>
        <p:nvSpPr>
          <p:cNvPr id="11" name="Google Shape;135;p21">
            <a:extLst>
              <a:ext uri="{FF2B5EF4-FFF2-40B4-BE49-F238E27FC236}">
                <a16:creationId xmlns:a16="http://schemas.microsoft.com/office/drawing/2014/main" id="{E2221D70-8ED4-4764-9F21-279788F02886}"/>
              </a:ext>
            </a:extLst>
          </p:cNvPr>
          <p:cNvSpPr txBox="1"/>
          <p:nvPr/>
        </p:nvSpPr>
        <p:spPr>
          <a:xfrm>
            <a:off x="310426" y="6130952"/>
            <a:ext cx="4859752" cy="522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</a:pPr>
            <a:endParaRPr lang="en-US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B73E9D-CAE0-4A65-8587-2B12FB76B759}"/>
              </a:ext>
            </a:extLst>
          </p:cNvPr>
          <p:cNvCxnSpPr>
            <a:cxnSpLocks/>
          </p:cNvCxnSpPr>
          <p:nvPr/>
        </p:nvCxnSpPr>
        <p:spPr>
          <a:xfrm>
            <a:off x="427795" y="5981329"/>
            <a:ext cx="1124839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132;p21">
            <a:extLst>
              <a:ext uri="{FF2B5EF4-FFF2-40B4-BE49-F238E27FC236}">
                <a16:creationId xmlns:a16="http://schemas.microsoft.com/office/drawing/2014/main" id="{4A81A25E-4D2F-49C7-BE97-959D6515059C}"/>
              </a:ext>
            </a:extLst>
          </p:cNvPr>
          <p:cNvSpPr txBox="1"/>
          <p:nvPr/>
        </p:nvSpPr>
        <p:spPr>
          <a:xfrm>
            <a:off x="8188471" y="6064380"/>
            <a:ext cx="3591000" cy="633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>
              <a:buClr>
                <a:schemeClr val="dk1"/>
              </a:buClr>
            </a:pP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cargofactsconsulting.com</a:t>
            </a:r>
          </a:p>
          <a:p>
            <a:pPr algn="r">
              <a:buClr>
                <a:schemeClr val="dk1"/>
              </a:buClr>
            </a:pPr>
            <a:r>
              <a:rPr lang="en-AU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www.cfcInsights.com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r">
              <a:buClr>
                <a:schemeClr val="dk1"/>
              </a:buClr>
            </a:pP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072641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F6D29051F3F34682662EE53CC23B00" ma:contentTypeVersion="14" ma:contentTypeDescription="Create a new document." ma:contentTypeScope="" ma:versionID="e3c798f3b0e57ba5f8e9e1733e2f0114">
  <xsd:schema xmlns:xsd="http://www.w3.org/2001/XMLSchema" xmlns:xs="http://www.w3.org/2001/XMLSchema" xmlns:p="http://schemas.microsoft.com/office/2006/metadata/properties" xmlns:ns1="http://schemas.microsoft.com/sharepoint/v3" xmlns:ns2="d9a99d8b-40c0-4dfa-9966-ea765bb5d9cd" xmlns:ns3="dee4a7b6-0190-40ed-b191-3d1cd959be4d" targetNamespace="http://schemas.microsoft.com/office/2006/metadata/properties" ma:root="true" ma:fieldsID="9947fdfd82ee17da6c2067c1862209e2" ns1:_="" ns2:_="" ns3:_="">
    <xsd:import namespace="http://schemas.microsoft.com/sharepoint/v3"/>
    <xsd:import namespace="d9a99d8b-40c0-4dfa-9966-ea765bb5d9cd"/>
    <xsd:import namespace="dee4a7b6-0190-40ed-b191-3d1cd959be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a99d8b-40c0-4dfa-9966-ea765bb5d9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e4a7b6-0190-40ed-b191-3d1cd959be4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3ED19EA-53F1-4327-B442-502B614D19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9a99d8b-40c0-4dfa-9966-ea765bb5d9cd"/>
    <ds:schemaRef ds:uri="dee4a7b6-0190-40ed-b191-3d1cd959be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EB98D8-E824-4CB8-B2D7-A13947EF83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817F1F-59D1-4078-BBF7-6F70DE88468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353</Words>
  <Application>Microsoft Office PowerPoint</Application>
  <PresentationFormat>Widescreen</PresentationFormat>
  <Paragraphs>57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Frederic Horst</dc:creator>
  <cp:lastModifiedBy>Frederic Horst</cp:lastModifiedBy>
  <cp:revision>4</cp:revision>
  <dcterms:modified xsi:type="dcterms:W3CDTF">2020-07-15T22:56:40Z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0x010100EEF6D29051F3F34682662EE53CC23B00</vt:lpwstr>
  </property>
  <property fmtid="{D5CDD505-2E9C-101B-9397-08002B2CF9AE}" pid="3" name="AuthorIds_UIVersion_1024">
    <vt:lpwstr>52</vt:lpwstr>
  </property>
</Properties>
</file>