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4" r:id="rId2"/>
    <p:sldMasterId id="2147483686" r:id="rId3"/>
  </p:sldMasterIdLst>
  <p:notesMasterIdLst>
    <p:notesMasterId r:id="rId22"/>
  </p:notesMasterIdLst>
  <p:handoutMasterIdLst>
    <p:handoutMasterId r:id="rId23"/>
  </p:handoutMasterIdLst>
  <p:sldIdLst>
    <p:sldId id="390" r:id="rId4"/>
    <p:sldId id="391" r:id="rId5"/>
    <p:sldId id="392" r:id="rId6"/>
    <p:sldId id="318" r:id="rId7"/>
    <p:sldId id="320" r:id="rId8"/>
    <p:sldId id="319" r:id="rId9"/>
    <p:sldId id="402" r:id="rId10"/>
    <p:sldId id="397" r:id="rId11"/>
    <p:sldId id="398" r:id="rId12"/>
    <p:sldId id="395" r:id="rId13"/>
    <p:sldId id="400" r:id="rId14"/>
    <p:sldId id="324" r:id="rId15"/>
    <p:sldId id="389" r:id="rId16"/>
    <p:sldId id="401" r:id="rId17"/>
    <p:sldId id="387" r:id="rId18"/>
    <p:sldId id="322" r:id="rId19"/>
    <p:sldId id="393" r:id="rId20"/>
    <p:sldId id="394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3764"/>
    <a:srgbClr val="003B6C"/>
    <a:srgbClr val="003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8" autoAdjust="0"/>
    <p:restoredTop sz="94601" autoAdjust="0"/>
  </p:normalViewPr>
  <p:slideViewPr>
    <p:cSldViewPr snapToGrid="0" snapToObjects="1">
      <p:cViewPr varScale="1">
        <p:scale>
          <a:sx n="66" d="100"/>
          <a:sy n="66" d="100"/>
        </p:scale>
        <p:origin x="331" y="48"/>
      </p:cViewPr>
      <p:guideLst>
        <p:guide orient="horz" pos="216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Traveler Throughput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Sheet1!$A$2:$A$174</c:f>
              <c:numCache>
                <c:formatCode>m/d/yyyy</c:formatCode>
                <c:ptCount val="173"/>
                <c:pt idx="0">
                  <c:v>44063</c:v>
                </c:pt>
                <c:pt idx="1">
                  <c:v>44062</c:v>
                </c:pt>
                <c:pt idx="2">
                  <c:v>44061</c:v>
                </c:pt>
                <c:pt idx="3">
                  <c:v>44060</c:v>
                </c:pt>
                <c:pt idx="4">
                  <c:v>44059</c:v>
                </c:pt>
                <c:pt idx="5">
                  <c:v>44058</c:v>
                </c:pt>
                <c:pt idx="6">
                  <c:v>44057</c:v>
                </c:pt>
                <c:pt idx="7">
                  <c:v>44056</c:v>
                </c:pt>
                <c:pt idx="8">
                  <c:v>44055</c:v>
                </c:pt>
                <c:pt idx="9">
                  <c:v>44054</c:v>
                </c:pt>
                <c:pt idx="10">
                  <c:v>44053</c:v>
                </c:pt>
                <c:pt idx="11">
                  <c:v>44052</c:v>
                </c:pt>
                <c:pt idx="12">
                  <c:v>44051</c:v>
                </c:pt>
                <c:pt idx="13">
                  <c:v>44050</c:v>
                </c:pt>
                <c:pt idx="14">
                  <c:v>44049</c:v>
                </c:pt>
                <c:pt idx="15">
                  <c:v>44048</c:v>
                </c:pt>
                <c:pt idx="16">
                  <c:v>44047</c:v>
                </c:pt>
                <c:pt idx="17">
                  <c:v>44046</c:v>
                </c:pt>
                <c:pt idx="18">
                  <c:v>44045</c:v>
                </c:pt>
                <c:pt idx="19">
                  <c:v>44044</c:v>
                </c:pt>
                <c:pt idx="20">
                  <c:v>44043</c:v>
                </c:pt>
                <c:pt idx="21">
                  <c:v>44042</c:v>
                </c:pt>
                <c:pt idx="22">
                  <c:v>44041</c:v>
                </c:pt>
                <c:pt idx="23">
                  <c:v>44040</c:v>
                </c:pt>
                <c:pt idx="24">
                  <c:v>44039</c:v>
                </c:pt>
                <c:pt idx="25">
                  <c:v>44038</c:v>
                </c:pt>
                <c:pt idx="26">
                  <c:v>44037</c:v>
                </c:pt>
                <c:pt idx="27">
                  <c:v>44036</c:v>
                </c:pt>
                <c:pt idx="28">
                  <c:v>44035</c:v>
                </c:pt>
                <c:pt idx="29">
                  <c:v>44034</c:v>
                </c:pt>
                <c:pt idx="30">
                  <c:v>44033</c:v>
                </c:pt>
                <c:pt idx="31">
                  <c:v>44032</c:v>
                </c:pt>
                <c:pt idx="32">
                  <c:v>44031</c:v>
                </c:pt>
                <c:pt idx="33">
                  <c:v>44030</c:v>
                </c:pt>
                <c:pt idx="34">
                  <c:v>44029</c:v>
                </c:pt>
                <c:pt idx="35">
                  <c:v>44028</c:v>
                </c:pt>
                <c:pt idx="36">
                  <c:v>44027</c:v>
                </c:pt>
                <c:pt idx="37">
                  <c:v>44026</c:v>
                </c:pt>
                <c:pt idx="38">
                  <c:v>44025</c:v>
                </c:pt>
                <c:pt idx="39">
                  <c:v>44024</c:v>
                </c:pt>
                <c:pt idx="40">
                  <c:v>44023</c:v>
                </c:pt>
                <c:pt idx="41">
                  <c:v>44022</c:v>
                </c:pt>
                <c:pt idx="42">
                  <c:v>44021</c:v>
                </c:pt>
                <c:pt idx="43">
                  <c:v>44020</c:v>
                </c:pt>
                <c:pt idx="44">
                  <c:v>44019</c:v>
                </c:pt>
                <c:pt idx="45">
                  <c:v>44018</c:v>
                </c:pt>
                <c:pt idx="46">
                  <c:v>44017</c:v>
                </c:pt>
                <c:pt idx="47">
                  <c:v>44016</c:v>
                </c:pt>
                <c:pt idx="48">
                  <c:v>44015</c:v>
                </c:pt>
                <c:pt idx="49">
                  <c:v>44014</c:v>
                </c:pt>
                <c:pt idx="50">
                  <c:v>44013</c:v>
                </c:pt>
                <c:pt idx="51">
                  <c:v>44012</c:v>
                </c:pt>
                <c:pt idx="52">
                  <c:v>44011</c:v>
                </c:pt>
                <c:pt idx="53">
                  <c:v>44010</c:v>
                </c:pt>
                <c:pt idx="54">
                  <c:v>44009</c:v>
                </c:pt>
                <c:pt idx="55">
                  <c:v>44008</c:v>
                </c:pt>
                <c:pt idx="56">
                  <c:v>44007</c:v>
                </c:pt>
                <c:pt idx="57">
                  <c:v>44006</c:v>
                </c:pt>
                <c:pt idx="58">
                  <c:v>44005</c:v>
                </c:pt>
                <c:pt idx="59">
                  <c:v>44004</c:v>
                </c:pt>
                <c:pt idx="60">
                  <c:v>44003</c:v>
                </c:pt>
                <c:pt idx="61">
                  <c:v>44002</c:v>
                </c:pt>
                <c:pt idx="62">
                  <c:v>44001</c:v>
                </c:pt>
                <c:pt idx="63">
                  <c:v>44000</c:v>
                </c:pt>
                <c:pt idx="64">
                  <c:v>43999</c:v>
                </c:pt>
                <c:pt idx="65">
                  <c:v>43998</c:v>
                </c:pt>
                <c:pt idx="66">
                  <c:v>43997</c:v>
                </c:pt>
                <c:pt idx="67">
                  <c:v>43996</c:v>
                </c:pt>
                <c:pt idx="68">
                  <c:v>43995</c:v>
                </c:pt>
                <c:pt idx="69">
                  <c:v>43994</c:v>
                </c:pt>
                <c:pt idx="70">
                  <c:v>43993</c:v>
                </c:pt>
                <c:pt idx="71">
                  <c:v>43992</c:v>
                </c:pt>
                <c:pt idx="72">
                  <c:v>43991</c:v>
                </c:pt>
                <c:pt idx="73">
                  <c:v>43990</c:v>
                </c:pt>
                <c:pt idx="74">
                  <c:v>43989</c:v>
                </c:pt>
                <c:pt idx="75">
                  <c:v>43988</c:v>
                </c:pt>
                <c:pt idx="76">
                  <c:v>43987</c:v>
                </c:pt>
                <c:pt idx="77">
                  <c:v>43986</c:v>
                </c:pt>
                <c:pt idx="78">
                  <c:v>43985</c:v>
                </c:pt>
                <c:pt idx="79">
                  <c:v>43984</c:v>
                </c:pt>
                <c:pt idx="80">
                  <c:v>43983</c:v>
                </c:pt>
                <c:pt idx="81">
                  <c:v>43982</c:v>
                </c:pt>
                <c:pt idx="82">
                  <c:v>43981</c:v>
                </c:pt>
                <c:pt idx="83">
                  <c:v>43980</c:v>
                </c:pt>
                <c:pt idx="84">
                  <c:v>43979</c:v>
                </c:pt>
                <c:pt idx="85">
                  <c:v>43978</c:v>
                </c:pt>
                <c:pt idx="86">
                  <c:v>43977</c:v>
                </c:pt>
                <c:pt idx="87">
                  <c:v>43976</c:v>
                </c:pt>
                <c:pt idx="88">
                  <c:v>43975</c:v>
                </c:pt>
                <c:pt idx="89">
                  <c:v>43974</c:v>
                </c:pt>
                <c:pt idx="90">
                  <c:v>43973</c:v>
                </c:pt>
                <c:pt idx="91">
                  <c:v>43972</c:v>
                </c:pt>
                <c:pt idx="92">
                  <c:v>43971</c:v>
                </c:pt>
                <c:pt idx="93">
                  <c:v>43970</c:v>
                </c:pt>
                <c:pt idx="94">
                  <c:v>43969</c:v>
                </c:pt>
                <c:pt idx="95">
                  <c:v>43968</c:v>
                </c:pt>
                <c:pt idx="96">
                  <c:v>43967</c:v>
                </c:pt>
                <c:pt idx="97">
                  <c:v>43966</c:v>
                </c:pt>
                <c:pt idx="98">
                  <c:v>43965</c:v>
                </c:pt>
                <c:pt idx="99">
                  <c:v>43964</c:v>
                </c:pt>
                <c:pt idx="100">
                  <c:v>43963</c:v>
                </c:pt>
                <c:pt idx="101">
                  <c:v>43962</c:v>
                </c:pt>
                <c:pt idx="102">
                  <c:v>43961</c:v>
                </c:pt>
                <c:pt idx="103">
                  <c:v>43960</c:v>
                </c:pt>
                <c:pt idx="104">
                  <c:v>43959</c:v>
                </c:pt>
                <c:pt idx="105">
                  <c:v>43958</c:v>
                </c:pt>
                <c:pt idx="106">
                  <c:v>43957</c:v>
                </c:pt>
                <c:pt idx="107">
                  <c:v>43956</c:v>
                </c:pt>
                <c:pt idx="108">
                  <c:v>43955</c:v>
                </c:pt>
                <c:pt idx="109">
                  <c:v>43954</c:v>
                </c:pt>
                <c:pt idx="110">
                  <c:v>43953</c:v>
                </c:pt>
                <c:pt idx="111">
                  <c:v>43952</c:v>
                </c:pt>
                <c:pt idx="112">
                  <c:v>43951</c:v>
                </c:pt>
                <c:pt idx="113">
                  <c:v>43950</c:v>
                </c:pt>
                <c:pt idx="114">
                  <c:v>43949</c:v>
                </c:pt>
                <c:pt idx="115">
                  <c:v>43948</c:v>
                </c:pt>
                <c:pt idx="116">
                  <c:v>43947</c:v>
                </c:pt>
                <c:pt idx="117">
                  <c:v>43946</c:v>
                </c:pt>
                <c:pt idx="118">
                  <c:v>43945</c:v>
                </c:pt>
                <c:pt idx="119">
                  <c:v>43944</c:v>
                </c:pt>
                <c:pt idx="120">
                  <c:v>43943</c:v>
                </c:pt>
                <c:pt idx="121">
                  <c:v>43942</c:v>
                </c:pt>
                <c:pt idx="122">
                  <c:v>43941</c:v>
                </c:pt>
                <c:pt idx="123">
                  <c:v>43940</c:v>
                </c:pt>
                <c:pt idx="124">
                  <c:v>43939</c:v>
                </c:pt>
                <c:pt idx="125">
                  <c:v>43938</c:v>
                </c:pt>
                <c:pt idx="126">
                  <c:v>43937</c:v>
                </c:pt>
                <c:pt idx="127">
                  <c:v>43936</c:v>
                </c:pt>
                <c:pt idx="128">
                  <c:v>43935</c:v>
                </c:pt>
                <c:pt idx="129">
                  <c:v>43934</c:v>
                </c:pt>
                <c:pt idx="130">
                  <c:v>43933</c:v>
                </c:pt>
                <c:pt idx="131">
                  <c:v>43932</c:v>
                </c:pt>
                <c:pt idx="132">
                  <c:v>43931</c:v>
                </c:pt>
                <c:pt idx="133">
                  <c:v>43930</c:v>
                </c:pt>
                <c:pt idx="134">
                  <c:v>43929</c:v>
                </c:pt>
                <c:pt idx="135">
                  <c:v>43928</c:v>
                </c:pt>
                <c:pt idx="136">
                  <c:v>43927</c:v>
                </c:pt>
                <c:pt idx="137">
                  <c:v>43926</c:v>
                </c:pt>
                <c:pt idx="138">
                  <c:v>43925</c:v>
                </c:pt>
                <c:pt idx="139">
                  <c:v>43924</c:v>
                </c:pt>
                <c:pt idx="140">
                  <c:v>43923</c:v>
                </c:pt>
                <c:pt idx="141">
                  <c:v>43922</c:v>
                </c:pt>
                <c:pt idx="142">
                  <c:v>43921</c:v>
                </c:pt>
                <c:pt idx="143">
                  <c:v>43920</c:v>
                </c:pt>
                <c:pt idx="144">
                  <c:v>43919</c:v>
                </c:pt>
                <c:pt idx="145">
                  <c:v>43918</c:v>
                </c:pt>
                <c:pt idx="146">
                  <c:v>43917</c:v>
                </c:pt>
                <c:pt idx="147">
                  <c:v>43916</c:v>
                </c:pt>
                <c:pt idx="148">
                  <c:v>43915</c:v>
                </c:pt>
                <c:pt idx="149">
                  <c:v>43914</c:v>
                </c:pt>
                <c:pt idx="150">
                  <c:v>43913</c:v>
                </c:pt>
                <c:pt idx="151">
                  <c:v>43912</c:v>
                </c:pt>
                <c:pt idx="152">
                  <c:v>43911</c:v>
                </c:pt>
                <c:pt idx="153">
                  <c:v>43910</c:v>
                </c:pt>
                <c:pt idx="154">
                  <c:v>43909</c:v>
                </c:pt>
                <c:pt idx="155">
                  <c:v>43908</c:v>
                </c:pt>
                <c:pt idx="156">
                  <c:v>43907</c:v>
                </c:pt>
                <c:pt idx="157">
                  <c:v>43906</c:v>
                </c:pt>
                <c:pt idx="158">
                  <c:v>43905</c:v>
                </c:pt>
                <c:pt idx="159">
                  <c:v>43904</c:v>
                </c:pt>
                <c:pt idx="160">
                  <c:v>43903</c:v>
                </c:pt>
                <c:pt idx="161">
                  <c:v>43902</c:v>
                </c:pt>
                <c:pt idx="162">
                  <c:v>43901</c:v>
                </c:pt>
                <c:pt idx="163">
                  <c:v>43900</c:v>
                </c:pt>
                <c:pt idx="164">
                  <c:v>43899</c:v>
                </c:pt>
                <c:pt idx="165">
                  <c:v>43898</c:v>
                </c:pt>
                <c:pt idx="166">
                  <c:v>43897</c:v>
                </c:pt>
                <c:pt idx="167">
                  <c:v>43896</c:v>
                </c:pt>
                <c:pt idx="168">
                  <c:v>43895</c:v>
                </c:pt>
                <c:pt idx="169">
                  <c:v>43894</c:v>
                </c:pt>
                <c:pt idx="170">
                  <c:v>43893</c:v>
                </c:pt>
                <c:pt idx="171">
                  <c:v>43892</c:v>
                </c:pt>
                <c:pt idx="172">
                  <c:v>43891</c:v>
                </c:pt>
              </c:numCache>
            </c:numRef>
          </c:cat>
          <c:val>
            <c:numRef>
              <c:f>Sheet1!$B$2:$B$174</c:f>
              <c:numCache>
                <c:formatCode>#,##0</c:formatCode>
                <c:ptCount val="173"/>
                <c:pt idx="0">
                  <c:v>772380</c:v>
                </c:pt>
                <c:pt idx="1">
                  <c:v>586718</c:v>
                </c:pt>
                <c:pt idx="2">
                  <c:v>565946</c:v>
                </c:pt>
                <c:pt idx="3">
                  <c:v>773319</c:v>
                </c:pt>
                <c:pt idx="4">
                  <c:v>862949</c:v>
                </c:pt>
                <c:pt idx="5">
                  <c:v>689895</c:v>
                </c:pt>
                <c:pt idx="6">
                  <c:v>783744</c:v>
                </c:pt>
                <c:pt idx="7">
                  <c:v>761821</c:v>
                </c:pt>
                <c:pt idx="8">
                  <c:v>590749</c:v>
                </c:pt>
                <c:pt idx="9">
                  <c:v>559420</c:v>
                </c:pt>
                <c:pt idx="10">
                  <c:v>761861</c:v>
                </c:pt>
                <c:pt idx="11">
                  <c:v>831789</c:v>
                </c:pt>
                <c:pt idx="12">
                  <c:v>683212</c:v>
                </c:pt>
                <c:pt idx="13">
                  <c:v>762547</c:v>
                </c:pt>
                <c:pt idx="14">
                  <c:v>743599</c:v>
                </c:pt>
                <c:pt idx="15">
                  <c:v>595739</c:v>
                </c:pt>
                <c:pt idx="16">
                  <c:v>543601</c:v>
                </c:pt>
                <c:pt idx="17">
                  <c:v>737235</c:v>
                </c:pt>
                <c:pt idx="18">
                  <c:v>799861</c:v>
                </c:pt>
                <c:pt idx="19">
                  <c:v>709033</c:v>
                </c:pt>
                <c:pt idx="20">
                  <c:v>767320</c:v>
                </c:pt>
                <c:pt idx="21">
                  <c:v>718310</c:v>
                </c:pt>
                <c:pt idx="22">
                  <c:v>573200</c:v>
                </c:pt>
                <c:pt idx="23">
                  <c:v>536756</c:v>
                </c:pt>
                <c:pt idx="24">
                  <c:v>700043</c:v>
                </c:pt>
                <c:pt idx="25">
                  <c:v>751205</c:v>
                </c:pt>
                <c:pt idx="26">
                  <c:v>649027</c:v>
                </c:pt>
                <c:pt idx="27">
                  <c:v>724770</c:v>
                </c:pt>
                <c:pt idx="28">
                  <c:v>704815</c:v>
                </c:pt>
                <c:pt idx="29">
                  <c:v>570951</c:v>
                </c:pt>
                <c:pt idx="30">
                  <c:v>530421</c:v>
                </c:pt>
                <c:pt idx="31">
                  <c:v>695330</c:v>
                </c:pt>
                <c:pt idx="32">
                  <c:v>747422</c:v>
                </c:pt>
                <c:pt idx="33">
                  <c:v>646654</c:v>
                </c:pt>
                <c:pt idx="34">
                  <c:v>720378</c:v>
                </c:pt>
                <c:pt idx="35">
                  <c:v>706164</c:v>
                </c:pt>
                <c:pt idx="36">
                  <c:v>589285</c:v>
                </c:pt>
                <c:pt idx="37">
                  <c:v>540268</c:v>
                </c:pt>
                <c:pt idx="38">
                  <c:v>697985</c:v>
                </c:pt>
                <c:pt idx="39">
                  <c:v>754545</c:v>
                </c:pt>
                <c:pt idx="40">
                  <c:v>656284</c:v>
                </c:pt>
                <c:pt idx="41">
                  <c:v>711124</c:v>
                </c:pt>
                <c:pt idx="42">
                  <c:v>709653</c:v>
                </c:pt>
                <c:pt idx="43">
                  <c:v>632498</c:v>
                </c:pt>
                <c:pt idx="44">
                  <c:v>641761</c:v>
                </c:pt>
                <c:pt idx="45">
                  <c:v>755555</c:v>
                </c:pt>
                <c:pt idx="46">
                  <c:v>732123</c:v>
                </c:pt>
                <c:pt idx="47">
                  <c:v>466669</c:v>
                </c:pt>
                <c:pt idx="48">
                  <c:v>718988</c:v>
                </c:pt>
                <c:pt idx="49">
                  <c:v>764761</c:v>
                </c:pt>
                <c:pt idx="50">
                  <c:v>626516</c:v>
                </c:pt>
                <c:pt idx="51">
                  <c:v>500054</c:v>
                </c:pt>
                <c:pt idx="52">
                  <c:v>625235</c:v>
                </c:pt>
                <c:pt idx="53">
                  <c:v>633810</c:v>
                </c:pt>
                <c:pt idx="54">
                  <c:v>546310</c:v>
                </c:pt>
                <c:pt idx="55">
                  <c:v>632984</c:v>
                </c:pt>
                <c:pt idx="56">
                  <c:v>623624</c:v>
                </c:pt>
                <c:pt idx="57">
                  <c:v>494826</c:v>
                </c:pt>
                <c:pt idx="58">
                  <c:v>471421</c:v>
                </c:pt>
                <c:pt idx="59">
                  <c:v>607540</c:v>
                </c:pt>
                <c:pt idx="60">
                  <c:v>590456</c:v>
                </c:pt>
                <c:pt idx="61">
                  <c:v>507129</c:v>
                </c:pt>
                <c:pt idx="62">
                  <c:v>587908</c:v>
                </c:pt>
                <c:pt idx="63">
                  <c:v>576514</c:v>
                </c:pt>
                <c:pt idx="64">
                  <c:v>441829</c:v>
                </c:pt>
                <c:pt idx="65">
                  <c:v>417924</c:v>
                </c:pt>
                <c:pt idx="66">
                  <c:v>534528</c:v>
                </c:pt>
                <c:pt idx="67">
                  <c:v>544046</c:v>
                </c:pt>
                <c:pt idx="68">
                  <c:v>437119</c:v>
                </c:pt>
                <c:pt idx="69">
                  <c:v>519304</c:v>
                </c:pt>
                <c:pt idx="70">
                  <c:v>502209</c:v>
                </c:pt>
                <c:pt idx="71">
                  <c:v>386969</c:v>
                </c:pt>
                <c:pt idx="72">
                  <c:v>338382</c:v>
                </c:pt>
                <c:pt idx="73">
                  <c:v>430414</c:v>
                </c:pt>
                <c:pt idx="74">
                  <c:v>441255</c:v>
                </c:pt>
                <c:pt idx="75">
                  <c:v>353016</c:v>
                </c:pt>
                <c:pt idx="76">
                  <c:v>419675</c:v>
                </c:pt>
                <c:pt idx="77">
                  <c:v>391882</c:v>
                </c:pt>
                <c:pt idx="78">
                  <c:v>304436</c:v>
                </c:pt>
                <c:pt idx="79">
                  <c:v>267742</c:v>
                </c:pt>
                <c:pt idx="80">
                  <c:v>353261</c:v>
                </c:pt>
                <c:pt idx="81">
                  <c:v>352947</c:v>
                </c:pt>
                <c:pt idx="82">
                  <c:v>268867</c:v>
                </c:pt>
                <c:pt idx="83">
                  <c:v>327133</c:v>
                </c:pt>
                <c:pt idx="84">
                  <c:v>321776</c:v>
                </c:pt>
                <c:pt idx="85">
                  <c:v>261170</c:v>
                </c:pt>
                <c:pt idx="86">
                  <c:v>264843</c:v>
                </c:pt>
                <c:pt idx="87">
                  <c:v>340769</c:v>
                </c:pt>
                <c:pt idx="88">
                  <c:v>267451</c:v>
                </c:pt>
                <c:pt idx="89">
                  <c:v>253190</c:v>
                </c:pt>
                <c:pt idx="90">
                  <c:v>348673</c:v>
                </c:pt>
                <c:pt idx="91">
                  <c:v>318449</c:v>
                </c:pt>
                <c:pt idx="92">
                  <c:v>230367</c:v>
                </c:pt>
                <c:pt idx="93">
                  <c:v>190477</c:v>
                </c:pt>
                <c:pt idx="94">
                  <c:v>244176</c:v>
                </c:pt>
                <c:pt idx="95">
                  <c:v>253807</c:v>
                </c:pt>
                <c:pt idx="96">
                  <c:v>193340</c:v>
                </c:pt>
                <c:pt idx="97">
                  <c:v>250467</c:v>
                </c:pt>
                <c:pt idx="98">
                  <c:v>234928</c:v>
                </c:pt>
                <c:pt idx="99">
                  <c:v>176667</c:v>
                </c:pt>
                <c:pt idx="100">
                  <c:v>163205</c:v>
                </c:pt>
                <c:pt idx="101">
                  <c:v>215645</c:v>
                </c:pt>
                <c:pt idx="102">
                  <c:v>200815</c:v>
                </c:pt>
                <c:pt idx="103">
                  <c:v>169580</c:v>
                </c:pt>
                <c:pt idx="104">
                  <c:v>215444</c:v>
                </c:pt>
                <c:pt idx="105">
                  <c:v>190863</c:v>
                </c:pt>
                <c:pt idx="106">
                  <c:v>140409</c:v>
                </c:pt>
                <c:pt idx="107">
                  <c:v>130601</c:v>
                </c:pt>
                <c:pt idx="108">
                  <c:v>163692</c:v>
                </c:pt>
                <c:pt idx="109">
                  <c:v>170254</c:v>
                </c:pt>
                <c:pt idx="110">
                  <c:v>134261</c:v>
                </c:pt>
                <c:pt idx="111">
                  <c:v>171563</c:v>
                </c:pt>
                <c:pt idx="112">
                  <c:v>154695</c:v>
                </c:pt>
                <c:pt idx="113">
                  <c:v>119629</c:v>
                </c:pt>
                <c:pt idx="114">
                  <c:v>110913</c:v>
                </c:pt>
                <c:pt idx="115">
                  <c:v>119854</c:v>
                </c:pt>
                <c:pt idx="116">
                  <c:v>128875</c:v>
                </c:pt>
                <c:pt idx="117">
                  <c:v>114459</c:v>
                </c:pt>
                <c:pt idx="118">
                  <c:v>123464</c:v>
                </c:pt>
                <c:pt idx="119">
                  <c:v>111627</c:v>
                </c:pt>
                <c:pt idx="120">
                  <c:v>98968</c:v>
                </c:pt>
                <c:pt idx="121">
                  <c:v>92859</c:v>
                </c:pt>
                <c:pt idx="122">
                  <c:v>99344</c:v>
                </c:pt>
                <c:pt idx="123">
                  <c:v>105382</c:v>
                </c:pt>
                <c:pt idx="124">
                  <c:v>97236</c:v>
                </c:pt>
                <c:pt idx="125">
                  <c:v>106385</c:v>
                </c:pt>
                <c:pt idx="126">
                  <c:v>95085</c:v>
                </c:pt>
                <c:pt idx="127">
                  <c:v>90784</c:v>
                </c:pt>
                <c:pt idx="128">
                  <c:v>87534</c:v>
                </c:pt>
                <c:pt idx="129">
                  <c:v>102184</c:v>
                </c:pt>
                <c:pt idx="130">
                  <c:v>90510</c:v>
                </c:pt>
                <c:pt idx="131">
                  <c:v>93645</c:v>
                </c:pt>
                <c:pt idx="132">
                  <c:v>108977</c:v>
                </c:pt>
                <c:pt idx="133">
                  <c:v>104090</c:v>
                </c:pt>
                <c:pt idx="134">
                  <c:v>94931</c:v>
                </c:pt>
                <c:pt idx="135">
                  <c:v>97130</c:v>
                </c:pt>
                <c:pt idx="136">
                  <c:v>108310</c:v>
                </c:pt>
                <c:pt idx="137">
                  <c:v>122029</c:v>
                </c:pt>
                <c:pt idx="138">
                  <c:v>118302</c:v>
                </c:pt>
                <c:pt idx="139">
                  <c:v>129763</c:v>
                </c:pt>
                <c:pt idx="140">
                  <c:v>124021</c:v>
                </c:pt>
                <c:pt idx="141">
                  <c:v>136023</c:v>
                </c:pt>
                <c:pt idx="142">
                  <c:v>146348</c:v>
                </c:pt>
                <c:pt idx="143">
                  <c:v>154080</c:v>
                </c:pt>
                <c:pt idx="144">
                  <c:v>180002</c:v>
                </c:pt>
                <c:pt idx="145">
                  <c:v>184027</c:v>
                </c:pt>
                <c:pt idx="146">
                  <c:v>199644</c:v>
                </c:pt>
                <c:pt idx="147">
                  <c:v>203858</c:v>
                </c:pt>
                <c:pt idx="148">
                  <c:v>239234</c:v>
                </c:pt>
                <c:pt idx="149">
                  <c:v>279018</c:v>
                </c:pt>
                <c:pt idx="150">
                  <c:v>331431</c:v>
                </c:pt>
                <c:pt idx="151">
                  <c:v>454516</c:v>
                </c:pt>
                <c:pt idx="152">
                  <c:v>548132</c:v>
                </c:pt>
                <c:pt idx="153">
                  <c:v>593167</c:v>
                </c:pt>
                <c:pt idx="154">
                  <c:v>620883</c:v>
                </c:pt>
                <c:pt idx="155">
                  <c:v>779631</c:v>
                </c:pt>
                <c:pt idx="156">
                  <c:v>953699</c:v>
                </c:pt>
                <c:pt idx="157">
                  <c:v>1257823</c:v>
                </c:pt>
                <c:pt idx="158">
                  <c:v>1519192</c:v>
                </c:pt>
                <c:pt idx="159">
                  <c:v>1485553</c:v>
                </c:pt>
                <c:pt idx="160">
                  <c:v>1714372</c:v>
                </c:pt>
                <c:pt idx="161">
                  <c:v>1788456</c:v>
                </c:pt>
                <c:pt idx="162">
                  <c:v>1702686</c:v>
                </c:pt>
                <c:pt idx="163">
                  <c:v>1617220</c:v>
                </c:pt>
                <c:pt idx="164">
                  <c:v>1909363</c:v>
                </c:pt>
                <c:pt idx="165">
                  <c:v>2119867</c:v>
                </c:pt>
                <c:pt idx="166">
                  <c:v>1844811</c:v>
                </c:pt>
                <c:pt idx="167">
                  <c:v>2198517</c:v>
                </c:pt>
                <c:pt idx="168">
                  <c:v>2130015</c:v>
                </c:pt>
                <c:pt idx="169">
                  <c:v>1877401</c:v>
                </c:pt>
                <c:pt idx="170">
                  <c:v>1736393</c:v>
                </c:pt>
                <c:pt idx="171">
                  <c:v>2089641</c:v>
                </c:pt>
                <c:pt idx="172">
                  <c:v>2280522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DD-44BE-973B-410C0086F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Year Ago -Same Weekday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Sheet1!$A$2:$A$174</c:f>
              <c:numCache>
                <c:formatCode>m/d/yyyy</c:formatCode>
                <c:ptCount val="173"/>
                <c:pt idx="0">
                  <c:v>44063</c:v>
                </c:pt>
                <c:pt idx="1">
                  <c:v>44062</c:v>
                </c:pt>
                <c:pt idx="2">
                  <c:v>44061</c:v>
                </c:pt>
                <c:pt idx="3">
                  <c:v>44060</c:v>
                </c:pt>
                <c:pt idx="4">
                  <c:v>44059</c:v>
                </c:pt>
                <c:pt idx="5">
                  <c:v>44058</c:v>
                </c:pt>
                <c:pt idx="6">
                  <c:v>44057</c:v>
                </c:pt>
                <c:pt idx="7">
                  <c:v>44056</c:v>
                </c:pt>
                <c:pt idx="8">
                  <c:v>44055</c:v>
                </c:pt>
                <c:pt idx="9">
                  <c:v>44054</c:v>
                </c:pt>
                <c:pt idx="10">
                  <c:v>44053</c:v>
                </c:pt>
                <c:pt idx="11">
                  <c:v>44052</c:v>
                </c:pt>
                <c:pt idx="12">
                  <c:v>44051</c:v>
                </c:pt>
                <c:pt idx="13">
                  <c:v>44050</c:v>
                </c:pt>
                <c:pt idx="14">
                  <c:v>44049</c:v>
                </c:pt>
                <c:pt idx="15">
                  <c:v>44048</c:v>
                </c:pt>
                <c:pt idx="16">
                  <c:v>44047</c:v>
                </c:pt>
                <c:pt idx="17">
                  <c:v>44046</c:v>
                </c:pt>
                <c:pt idx="18">
                  <c:v>44045</c:v>
                </c:pt>
                <c:pt idx="19">
                  <c:v>44044</c:v>
                </c:pt>
                <c:pt idx="20">
                  <c:v>44043</c:v>
                </c:pt>
                <c:pt idx="21">
                  <c:v>44042</c:v>
                </c:pt>
                <c:pt idx="22">
                  <c:v>44041</c:v>
                </c:pt>
                <c:pt idx="23">
                  <c:v>44040</c:v>
                </c:pt>
                <c:pt idx="24">
                  <c:v>44039</c:v>
                </c:pt>
                <c:pt idx="25">
                  <c:v>44038</c:v>
                </c:pt>
                <c:pt idx="26">
                  <c:v>44037</c:v>
                </c:pt>
                <c:pt idx="27">
                  <c:v>44036</c:v>
                </c:pt>
                <c:pt idx="28">
                  <c:v>44035</c:v>
                </c:pt>
                <c:pt idx="29">
                  <c:v>44034</c:v>
                </c:pt>
                <c:pt idx="30">
                  <c:v>44033</c:v>
                </c:pt>
                <c:pt idx="31">
                  <c:v>44032</c:v>
                </c:pt>
                <c:pt idx="32">
                  <c:v>44031</c:v>
                </c:pt>
                <c:pt idx="33">
                  <c:v>44030</c:v>
                </c:pt>
                <c:pt idx="34">
                  <c:v>44029</c:v>
                </c:pt>
                <c:pt idx="35">
                  <c:v>44028</c:v>
                </c:pt>
                <c:pt idx="36">
                  <c:v>44027</c:v>
                </c:pt>
                <c:pt idx="37">
                  <c:v>44026</c:v>
                </c:pt>
                <c:pt idx="38">
                  <c:v>44025</c:v>
                </c:pt>
                <c:pt idx="39">
                  <c:v>44024</c:v>
                </c:pt>
                <c:pt idx="40">
                  <c:v>44023</c:v>
                </c:pt>
                <c:pt idx="41">
                  <c:v>44022</c:v>
                </c:pt>
                <c:pt idx="42">
                  <c:v>44021</c:v>
                </c:pt>
                <c:pt idx="43">
                  <c:v>44020</c:v>
                </c:pt>
                <c:pt idx="44">
                  <c:v>44019</c:v>
                </c:pt>
                <c:pt idx="45">
                  <c:v>44018</c:v>
                </c:pt>
                <c:pt idx="46">
                  <c:v>44017</c:v>
                </c:pt>
                <c:pt idx="47">
                  <c:v>44016</c:v>
                </c:pt>
                <c:pt idx="48">
                  <c:v>44015</c:v>
                </c:pt>
                <c:pt idx="49">
                  <c:v>44014</c:v>
                </c:pt>
                <c:pt idx="50">
                  <c:v>44013</c:v>
                </c:pt>
                <c:pt idx="51">
                  <c:v>44012</c:v>
                </c:pt>
                <c:pt idx="52">
                  <c:v>44011</c:v>
                </c:pt>
                <c:pt idx="53">
                  <c:v>44010</c:v>
                </c:pt>
                <c:pt idx="54">
                  <c:v>44009</c:v>
                </c:pt>
                <c:pt idx="55">
                  <c:v>44008</c:v>
                </c:pt>
                <c:pt idx="56">
                  <c:v>44007</c:v>
                </c:pt>
                <c:pt idx="57">
                  <c:v>44006</c:v>
                </c:pt>
                <c:pt idx="58">
                  <c:v>44005</c:v>
                </c:pt>
                <c:pt idx="59">
                  <c:v>44004</c:v>
                </c:pt>
                <c:pt idx="60">
                  <c:v>44003</c:v>
                </c:pt>
                <c:pt idx="61">
                  <c:v>44002</c:v>
                </c:pt>
                <c:pt idx="62">
                  <c:v>44001</c:v>
                </c:pt>
                <c:pt idx="63">
                  <c:v>44000</c:v>
                </c:pt>
                <c:pt idx="64">
                  <c:v>43999</c:v>
                </c:pt>
                <c:pt idx="65">
                  <c:v>43998</c:v>
                </c:pt>
                <c:pt idx="66">
                  <c:v>43997</c:v>
                </c:pt>
                <c:pt idx="67">
                  <c:v>43996</c:v>
                </c:pt>
                <c:pt idx="68">
                  <c:v>43995</c:v>
                </c:pt>
                <c:pt idx="69">
                  <c:v>43994</c:v>
                </c:pt>
                <c:pt idx="70">
                  <c:v>43993</c:v>
                </c:pt>
                <c:pt idx="71">
                  <c:v>43992</c:v>
                </c:pt>
                <c:pt idx="72">
                  <c:v>43991</c:v>
                </c:pt>
                <c:pt idx="73">
                  <c:v>43990</c:v>
                </c:pt>
                <c:pt idx="74">
                  <c:v>43989</c:v>
                </c:pt>
                <c:pt idx="75">
                  <c:v>43988</c:v>
                </c:pt>
                <c:pt idx="76">
                  <c:v>43987</c:v>
                </c:pt>
                <c:pt idx="77">
                  <c:v>43986</c:v>
                </c:pt>
                <c:pt idx="78">
                  <c:v>43985</c:v>
                </c:pt>
                <c:pt idx="79">
                  <c:v>43984</c:v>
                </c:pt>
                <c:pt idx="80">
                  <c:v>43983</c:v>
                </c:pt>
                <c:pt idx="81">
                  <c:v>43982</c:v>
                </c:pt>
                <c:pt idx="82">
                  <c:v>43981</c:v>
                </c:pt>
                <c:pt idx="83">
                  <c:v>43980</c:v>
                </c:pt>
                <c:pt idx="84">
                  <c:v>43979</c:v>
                </c:pt>
                <c:pt idx="85">
                  <c:v>43978</c:v>
                </c:pt>
                <c:pt idx="86">
                  <c:v>43977</c:v>
                </c:pt>
                <c:pt idx="87">
                  <c:v>43976</c:v>
                </c:pt>
                <c:pt idx="88">
                  <c:v>43975</c:v>
                </c:pt>
                <c:pt idx="89">
                  <c:v>43974</c:v>
                </c:pt>
                <c:pt idx="90">
                  <c:v>43973</c:v>
                </c:pt>
                <c:pt idx="91">
                  <c:v>43972</c:v>
                </c:pt>
                <c:pt idx="92">
                  <c:v>43971</c:v>
                </c:pt>
                <c:pt idx="93">
                  <c:v>43970</c:v>
                </c:pt>
                <c:pt idx="94">
                  <c:v>43969</c:v>
                </c:pt>
                <c:pt idx="95">
                  <c:v>43968</c:v>
                </c:pt>
                <c:pt idx="96">
                  <c:v>43967</c:v>
                </c:pt>
                <c:pt idx="97">
                  <c:v>43966</c:v>
                </c:pt>
                <c:pt idx="98">
                  <c:v>43965</c:v>
                </c:pt>
                <c:pt idx="99">
                  <c:v>43964</c:v>
                </c:pt>
                <c:pt idx="100">
                  <c:v>43963</c:v>
                </c:pt>
                <c:pt idx="101">
                  <c:v>43962</c:v>
                </c:pt>
                <c:pt idx="102">
                  <c:v>43961</c:v>
                </c:pt>
                <c:pt idx="103">
                  <c:v>43960</c:v>
                </c:pt>
                <c:pt idx="104">
                  <c:v>43959</c:v>
                </c:pt>
                <c:pt idx="105">
                  <c:v>43958</c:v>
                </c:pt>
                <c:pt idx="106">
                  <c:v>43957</c:v>
                </c:pt>
                <c:pt idx="107">
                  <c:v>43956</c:v>
                </c:pt>
                <c:pt idx="108">
                  <c:v>43955</c:v>
                </c:pt>
                <c:pt idx="109">
                  <c:v>43954</c:v>
                </c:pt>
                <c:pt idx="110">
                  <c:v>43953</c:v>
                </c:pt>
                <c:pt idx="111">
                  <c:v>43952</c:v>
                </c:pt>
                <c:pt idx="112">
                  <c:v>43951</c:v>
                </c:pt>
                <c:pt idx="113">
                  <c:v>43950</c:v>
                </c:pt>
                <c:pt idx="114">
                  <c:v>43949</c:v>
                </c:pt>
                <c:pt idx="115">
                  <c:v>43948</c:v>
                </c:pt>
                <c:pt idx="116">
                  <c:v>43947</c:v>
                </c:pt>
                <c:pt idx="117">
                  <c:v>43946</c:v>
                </c:pt>
                <c:pt idx="118">
                  <c:v>43945</c:v>
                </c:pt>
                <c:pt idx="119">
                  <c:v>43944</c:v>
                </c:pt>
                <c:pt idx="120">
                  <c:v>43943</c:v>
                </c:pt>
                <c:pt idx="121">
                  <c:v>43942</c:v>
                </c:pt>
                <c:pt idx="122">
                  <c:v>43941</c:v>
                </c:pt>
                <c:pt idx="123">
                  <c:v>43940</c:v>
                </c:pt>
                <c:pt idx="124">
                  <c:v>43939</c:v>
                </c:pt>
                <c:pt idx="125">
                  <c:v>43938</c:v>
                </c:pt>
                <c:pt idx="126">
                  <c:v>43937</c:v>
                </c:pt>
                <c:pt idx="127">
                  <c:v>43936</c:v>
                </c:pt>
                <c:pt idx="128">
                  <c:v>43935</c:v>
                </c:pt>
                <c:pt idx="129">
                  <c:v>43934</c:v>
                </c:pt>
                <c:pt idx="130">
                  <c:v>43933</c:v>
                </c:pt>
                <c:pt idx="131">
                  <c:v>43932</c:v>
                </c:pt>
                <c:pt idx="132">
                  <c:v>43931</c:v>
                </c:pt>
                <c:pt idx="133">
                  <c:v>43930</c:v>
                </c:pt>
                <c:pt idx="134">
                  <c:v>43929</c:v>
                </c:pt>
                <c:pt idx="135">
                  <c:v>43928</c:v>
                </c:pt>
                <c:pt idx="136">
                  <c:v>43927</c:v>
                </c:pt>
                <c:pt idx="137">
                  <c:v>43926</c:v>
                </c:pt>
                <c:pt idx="138">
                  <c:v>43925</c:v>
                </c:pt>
                <c:pt idx="139">
                  <c:v>43924</c:v>
                </c:pt>
                <c:pt idx="140">
                  <c:v>43923</c:v>
                </c:pt>
                <c:pt idx="141">
                  <c:v>43922</c:v>
                </c:pt>
                <c:pt idx="142">
                  <c:v>43921</c:v>
                </c:pt>
                <c:pt idx="143">
                  <c:v>43920</c:v>
                </c:pt>
                <c:pt idx="144">
                  <c:v>43919</c:v>
                </c:pt>
                <c:pt idx="145">
                  <c:v>43918</c:v>
                </c:pt>
                <c:pt idx="146">
                  <c:v>43917</c:v>
                </c:pt>
                <c:pt idx="147">
                  <c:v>43916</c:v>
                </c:pt>
                <c:pt idx="148">
                  <c:v>43915</c:v>
                </c:pt>
                <c:pt idx="149">
                  <c:v>43914</c:v>
                </c:pt>
                <c:pt idx="150">
                  <c:v>43913</c:v>
                </c:pt>
                <c:pt idx="151">
                  <c:v>43912</c:v>
                </c:pt>
                <c:pt idx="152">
                  <c:v>43911</c:v>
                </c:pt>
                <c:pt idx="153">
                  <c:v>43910</c:v>
                </c:pt>
                <c:pt idx="154">
                  <c:v>43909</c:v>
                </c:pt>
                <c:pt idx="155">
                  <c:v>43908</c:v>
                </c:pt>
                <c:pt idx="156">
                  <c:v>43907</c:v>
                </c:pt>
                <c:pt idx="157">
                  <c:v>43906</c:v>
                </c:pt>
                <c:pt idx="158">
                  <c:v>43905</c:v>
                </c:pt>
                <c:pt idx="159">
                  <c:v>43904</c:v>
                </c:pt>
                <c:pt idx="160">
                  <c:v>43903</c:v>
                </c:pt>
                <c:pt idx="161">
                  <c:v>43902</c:v>
                </c:pt>
                <c:pt idx="162">
                  <c:v>43901</c:v>
                </c:pt>
                <c:pt idx="163">
                  <c:v>43900</c:v>
                </c:pt>
                <c:pt idx="164">
                  <c:v>43899</c:v>
                </c:pt>
                <c:pt idx="165">
                  <c:v>43898</c:v>
                </c:pt>
                <c:pt idx="166">
                  <c:v>43897</c:v>
                </c:pt>
                <c:pt idx="167">
                  <c:v>43896</c:v>
                </c:pt>
                <c:pt idx="168">
                  <c:v>43895</c:v>
                </c:pt>
                <c:pt idx="169">
                  <c:v>43894</c:v>
                </c:pt>
                <c:pt idx="170">
                  <c:v>43893</c:v>
                </c:pt>
                <c:pt idx="171">
                  <c:v>43892</c:v>
                </c:pt>
                <c:pt idx="172">
                  <c:v>43891</c:v>
                </c:pt>
              </c:numCache>
            </c:numRef>
          </c:cat>
          <c:val>
            <c:numRef>
              <c:f>Sheet1!$C$2:$C$174</c:f>
              <c:numCache>
                <c:formatCode>#,##0</c:formatCode>
                <c:ptCount val="173"/>
                <c:pt idx="0">
                  <c:v>2533184</c:v>
                </c:pt>
                <c:pt idx="1">
                  <c:v>2306838</c:v>
                </c:pt>
                <c:pt idx="2">
                  <c:v>2247446</c:v>
                </c:pt>
                <c:pt idx="3">
                  <c:v>2576965</c:v>
                </c:pt>
                <c:pt idx="4">
                  <c:v>2584444</c:v>
                </c:pt>
                <c:pt idx="5">
                  <c:v>2171962</c:v>
                </c:pt>
                <c:pt idx="6">
                  <c:v>2627564</c:v>
                </c:pt>
                <c:pt idx="7">
                  <c:v>2602446</c:v>
                </c:pt>
                <c:pt idx="8">
                  <c:v>2391906</c:v>
                </c:pt>
                <c:pt idx="9">
                  <c:v>2306829</c:v>
                </c:pt>
                <c:pt idx="10">
                  <c:v>2567986</c:v>
                </c:pt>
                <c:pt idx="11">
                  <c:v>2647897</c:v>
                </c:pt>
                <c:pt idx="12">
                  <c:v>2290340</c:v>
                </c:pt>
                <c:pt idx="13">
                  <c:v>2725000</c:v>
                </c:pt>
                <c:pt idx="14">
                  <c:v>2707986</c:v>
                </c:pt>
                <c:pt idx="15">
                  <c:v>2430094</c:v>
                </c:pt>
                <c:pt idx="16">
                  <c:v>2387115</c:v>
                </c:pt>
                <c:pt idx="17">
                  <c:v>2619406</c:v>
                </c:pt>
                <c:pt idx="18">
                  <c:v>2688640</c:v>
                </c:pt>
                <c:pt idx="19">
                  <c:v>2367967</c:v>
                </c:pt>
                <c:pt idx="20">
                  <c:v>2730936</c:v>
                </c:pt>
                <c:pt idx="21">
                  <c:v>2742882</c:v>
                </c:pt>
                <c:pt idx="22">
                  <c:v>2542365</c:v>
                </c:pt>
                <c:pt idx="23">
                  <c:v>2438967</c:v>
                </c:pt>
                <c:pt idx="24">
                  <c:v>2613346</c:v>
                </c:pt>
                <c:pt idx="25">
                  <c:v>2700723</c:v>
                </c:pt>
                <c:pt idx="26">
                  <c:v>2364925</c:v>
                </c:pt>
                <c:pt idx="27">
                  <c:v>2732770</c:v>
                </c:pt>
                <c:pt idx="28">
                  <c:v>2705399</c:v>
                </c:pt>
                <c:pt idx="29">
                  <c:v>2561911</c:v>
                </c:pt>
                <c:pt idx="30">
                  <c:v>2499460</c:v>
                </c:pt>
                <c:pt idx="31">
                  <c:v>2635312</c:v>
                </c:pt>
                <c:pt idx="32">
                  <c:v>2727355</c:v>
                </c:pt>
                <c:pt idx="33">
                  <c:v>2396462</c:v>
                </c:pt>
                <c:pt idx="34">
                  <c:v>2776960</c:v>
                </c:pt>
                <c:pt idx="35">
                  <c:v>2716828</c:v>
                </c:pt>
                <c:pt idx="36">
                  <c:v>2522563</c:v>
                </c:pt>
                <c:pt idx="37">
                  <c:v>2447177</c:v>
                </c:pt>
                <c:pt idx="38">
                  <c:v>2615115</c:v>
                </c:pt>
                <c:pt idx="39">
                  <c:v>2669717</c:v>
                </c:pt>
                <c:pt idx="40">
                  <c:v>2312178</c:v>
                </c:pt>
                <c:pt idx="41">
                  <c:v>2716812</c:v>
                </c:pt>
                <c:pt idx="42">
                  <c:v>2608209</c:v>
                </c:pt>
                <c:pt idx="43">
                  <c:v>2515902</c:v>
                </c:pt>
                <c:pt idx="44">
                  <c:v>2506859</c:v>
                </c:pt>
                <c:pt idx="45">
                  <c:v>2748718</c:v>
                </c:pt>
                <c:pt idx="46">
                  <c:v>2795369</c:v>
                </c:pt>
                <c:pt idx="47">
                  <c:v>2345846</c:v>
                </c:pt>
                <c:pt idx="48">
                  <c:v>2184253</c:v>
                </c:pt>
                <c:pt idx="49">
                  <c:v>2088760</c:v>
                </c:pt>
                <c:pt idx="50">
                  <c:v>2547889</c:v>
                </c:pt>
                <c:pt idx="51">
                  <c:v>2347767</c:v>
                </c:pt>
                <c:pt idx="52">
                  <c:v>2455536</c:v>
                </c:pt>
                <c:pt idx="53">
                  <c:v>2632030</c:v>
                </c:pt>
                <c:pt idx="54">
                  <c:v>2368846</c:v>
                </c:pt>
                <c:pt idx="55">
                  <c:v>2730515</c:v>
                </c:pt>
                <c:pt idx="56">
                  <c:v>2711222</c:v>
                </c:pt>
                <c:pt idx="57">
                  <c:v>2594661</c:v>
                </c:pt>
                <c:pt idx="58">
                  <c:v>2506510</c:v>
                </c:pt>
                <c:pt idx="59">
                  <c:v>2716428</c:v>
                </c:pt>
                <c:pt idx="60">
                  <c:v>2719643</c:v>
                </c:pt>
                <c:pt idx="61">
                  <c:v>2378559</c:v>
                </c:pt>
                <c:pt idx="62">
                  <c:v>2772903</c:v>
                </c:pt>
                <c:pt idx="63">
                  <c:v>2728786</c:v>
                </c:pt>
                <c:pt idx="64">
                  <c:v>2552395</c:v>
                </c:pt>
                <c:pt idx="65">
                  <c:v>2466574</c:v>
                </c:pt>
                <c:pt idx="66">
                  <c:v>2699580</c:v>
                </c:pt>
                <c:pt idx="67">
                  <c:v>2642083</c:v>
                </c:pt>
                <c:pt idx="68">
                  <c:v>2318946</c:v>
                </c:pt>
                <c:pt idx="69">
                  <c:v>2727860</c:v>
                </c:pt>
                <c:pt idx="70">
                  <c:v>2675686</c:v>
                </c:pt>
                <c:pt idx="71">
                  <c:v>2509058</c:v>
                </c:pt>
                <c:pt idx="72">
                  <c:v>2433189</c:v>
                </c:pt>
                <c:pt idx="73">
                  <c:v>2644981</c:v>
                </c:pt>
                <c:pt idx="74">
                  <c:v>2669860</c:v>
                </c:pt>
                <c:pt idx="75">
                  <c:v>2225952</c:v>
                </c:pt>
                <c:pt idx="76">
                  <c:v>2649808</c:v>
                </c:pt>
                <c:pt idx="77">
                  <c:v>2623947</c:v>
                </c:pt>
                <c:pt idx="78">
                  <c:v>2370152</c:v>
                </c:pt>
                <c:pt idx="79">
                  <c:v>2247421</c:v>
                </c:pt>
                <c:pt idx="80">
                  <c:v>2499002</c:v>
                </c:pt>
                <c:pt idx="81">
                  <c:v>2555578</c:v>
                </c:pt>
                <c:pt idx="82">
                  <c:v>2117180</c:v>
                </c:pt>
                <c:pt idx="83">
                  <c:v>2570613</c:v>
                </c:pt>
                <c:pt idx="84">
                  <c:v>2485770</c:v>
                </c:pt>
                <c:pt idx="85">
                  <c:v>2269035</c:v>
                </c:pt>
                <c:pt idx="86">
                  <c:v>2453649</c:v>
                </c:pt>
                <c:pt idx="87">
                  <c:v>2512237</c:v>
                </c:pt>
                <c:pt idx="88">
                  <c:v>2070716</c:v>
                </c:pt>
                <c:pt idx="89">
                  <c:v>2124825</c:v>
                </c:pt>
                <c:pt idx="90">
                  <c:v>2792670</c:v>
                </c:pt>
                <c:pt idx="91">
                  <c:v>2673635</c:v>
                </c:pt>
                <c:pt idx="92">
                  <c:v>2472123</c:v>
                </c:pt>
                <c:pt idx="93">
                  <c:v>2312727</c:v>
                </c:pt>
                <c:pt idx="94">
                  <c:v>2615691</c:v>
                </c:pt>
                <c:pt idx="95">
                  <c:v>2620276</c:v>
                </c:pt>
                <c:pt idx="96">
                  <c:v>2091116</c:v>
                </c:pt>
                <c:pt idx="97">
                  <c:v>2664549</c:v>
                </c:pt>
                <c:pt idx="98">
                  <c:v>2611324</c:v>
                </c:pt>
                <c:pt idx="99">
                  <c:v>2343675</c:v>
                </c:pt>
                <c:pt idx="100">
                  <c:v>2191387</c:v>
                </c:pt>
                <c:pt idx="101">
                  <c:v>2512315</c:v>
                </c:pt>
                <c:pt idx="102">
                  <c:v>2419114</c:v>
                </c:pt>
                <c:pt idx="103">
                  <c:v>1985942</c:v>
                </c:pt>
                <c:pt idx="104">
                  <c:v>2602631</c:v>
                </c:pt>
                <c:pt idx="105">
                  <c:v>2555342</c:v>
                </c:pt>
                <c:pt idx="106">
                  <c:v>2270662</c:v>
                </c:pt>
                <c:pt idx="107">
                  <c:v>2106597</c:v>
                </c:pt>
                <c:pt idx="108">
                  <c:v>2470969</c:v>
                </c:pt>
                <c:pt idx="109">
                  <c:v>2512598</c:v>
                </c:pt>
                <c:pt idx="110">
                  <c:v>1968278</c:v>
                </c:pt>
                <c:pt idx="111">
                  <c:v>2546029</c:v>
                </c:pt>
                <c:pt idx="112">
                  <c:v>2499461</c:v>
                </c:pt>
                <c:pt idx="113">
                  <c:v>2256442</c:v>
                </c:pt>
                <c:pt idx="114">
                  <c:v>2102068</c:v>
                </c:pt>
                <c:pt idx="115">
                  <c:v>2412770</c:v>
                </c:pt>
                <c:pt idx="116">
                  <c:v>2506809</c:v>
                </c:pt>
                <c:pt idx="117">
                  <c:v>1990464</c:v>
                </c:pt>
                <c:pt idx="118">
                  <c:v>2521897</c:v>
                </c:pt>
                <c:pt idx="119">
                  <c:v>2526961</c:v>
                </c:pt>
                <c:pt idx="120">
                  <c:v>2254209</c:v>
                </c:pt>
                <c:pt idx="121">
                  <c:v>2227475</c:v>
                </c:pt>
                <c:pt idx="122">
                  <c:v>2594171</c:v>
                </c:pt>
                <c:pt idx="123">
                  <c:v>2356802</c:v>
                </c:pt>
                <c:pt idx="124">
                  <c:v>1988205</c:v>
                </c:pt>
                <c:pt idx="125">
                  <c:v>2457133</c:v>
                </c:pt>
                <c:pt idx="126">
                  <c:v>2616158</c:v>
                </c:pt>
                <c:pt idx="127">
                  <c:v>2317381</c:v>
                </c:pt>
                <c:pt idx="128">
                  <c:v>2208688</c:v>
                </c:pt>
                <c:pt idx="129">
                  <c:v>2484580</c:v>
                </c:pt>
                <c:pt idx="130">
                  <c:v>2446801</c:v>
                </c:pt>
                <c:pt idx="131">
                  <c:v>2059142</c:v>
                </c:pt>
                <c:pt idx="132">
                  <c:v>2590499</c:v>
                </c:pt>
                <c:pt idx="133">
                  <c:v>2487398</c:v>
                </c:pt>
                <c:pt idx="134">
                  <c:v>2229276</c:v>
                </c:pt>
                <c:pt idx="135">
                  <c:v>2091056</c:v>
                </c:pt>
                <c:pt idx="136">
                  <c:v>2384091</c:v>
                </c:pt>
                <c:pt idx="137">
                  <c:v>2462929</c:v>
                </c:pt>
                <c:pt idx="138">
                  <c:v>2011715</c:v>
                </c:pt>
                <c:pt idx="139">
                  <c:v>2476884</c:v>
                </c:pt>
                <c:pt idx="140">
                  <c:v>2411500</c:v>
                </c:pt>
                <c:pt idx="141">
                  <c:v>2151626</c:v>
                </c:pt>
                <c:pt idx="142">
                  <c:v>2026256</c:v>
                </c:pt>
                <c:pt idx="143">
                  <c:v>2360053</c:v>
                </c:pt>
                <c:pt idx="144">
                  <c:v>2510294</c:v>
                </c:pt>
                <c:pt idx="145">
                  <c:v>2172920</c:v>
                </c:pt>
                <c:pt idx="146">
                  <c:v>2538384</c:v>
                </c:pt>
                <c:pt idx="147">
                  <c:v>2487162</c:v>
                </c:pt>
                <c:pt idx="148">
                  <c:v>2273811</c:v>
                </c:pt>
                <c:pt idx="149">
                  <c:v>2151913</c:v>
                </c:pt>
                <c:pt idx="150">
                  <c:v>2434370</c:v>
                </c:pt>
                <c:pt idx="151">
                  <c:v>2542643</c:v>
                </c:pt>
                <c:pt idx="152">
                  <c:v>2227181</c:v>
                </c:pt>
                <c:pt idx="153">
                  <c:v>2559307</c:v>
                </c:pt>
                <c:pt idx="154">
                  <c:v>2513231</c:v>
                </c:pt>
                <c:pt idx="155">
                  <c:v>2320885</c:v>
                </c:pt>
                <c:pt idx="156">
                  <c:v>2177929</c:v>
                </c:pt>
                <c:pt idx="157">
                  <c:v>2465709</c:v>
                </c:pt>
                <c:pt idx="158">
                  <c:v>2545742</c:v>
                </c:pt>
                <c:pt idx="159">
                  <c:v>2274658</c:v>
                </c:pt>
                <c:pt idx="160">
                  <c:v>2634215</c:v>
                </c:pt>
                <c:pt idx="161">
                  <c:v>2503924</c:v>
                </c:pt>
                <c:pt idx="162">
                  <c:v>2187298</c:v>
                </c:pt>
                <c:pt idx="163">
                  <c:v>2122898</c:v>
                </c:pt>
                <c:pt idx="164">
                  <c:v>2378673</c:v>
                </c:pt>
                <c:pt idx="165">
                  <c:v>2485430</c:v>
                </c:pt>
                <c:pt idx="166">
                  <c:v>2156262</c:v>
                </c:pt>
                <c:pt idx="167">
                  <c:v>2543689</c:v>
                </c:pt>
                <c:pt idx="168">
                  <c:v>2402692</c:v>
                </c:pt>
                <c:pt idx="169">
                  <c:v>2143619</c:v>
                </c:pt>
                <c:pt idx="170">
                  <c:v>1979558</c:v>
                </c:pt>
                <c:pt idx="171">
                  <c:v>2257920</c:v>
                </c:pt>
                <c:pt idx="172">
                  <c:v>2301439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B1-4451-9A2D-EBECEA060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885984"/>
        <c:axId val="543181504"/>
      </c:lineChart>
      <c:dateAx>
        <c:axId val="543885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March</a:t>
                </a:r>
              </a:p>
            </c:rich>
          </c:tx>
          <c:layout>
            <c:manualLayout>
              <c:xMode val="edge"/>
              <c:yMode val="edge"/>
              <c:x val="0.51495863575712253"/>
              <c:y val="0.8596343678298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181504"/>
        <c:crosses val="autoZero"/>
        <c:auto val="1"/>
        <c:lblOffset val="100"/>
        <c:baseTimeUnit val="days"/>
      </c:dateAx>
      <c:valAx>
        <c:axId val="54318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79876537779147"/>
          <c:y val="1.4855301438730141E-3"/>
          <c:w val="0.6042845203008842"/>
          <c:h val="5.5636667976155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 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General_)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Sheet1!$B$2:$B$12</c:f>
              <c:numCache>
                <c:formatCode>_(* #,##0.00_);_(* \(#,##0.00\);_(* "-"??_);_(@_)</c:formatCode>
                <c:ptCount val="11"/>
                <c:pt idx="0">
                  <c:v>133.09</c:v>
                </c:pt>
                <c:pt idx="1">
                  <c:v>126.95</c:v>
                </c:pt>
                <c:pt idx="2">
                  <c:v>120.81</c:v>
                </c:pt>
                <c:pt idx="3">
                  <c:v>114.76</c:v>
                </c:pt>
                <c:pt idx="4">
                  <c:v>108.85</c:v>
                </c:pt>
                <c:pt idx="5">
                  <c:v>102.89</c:v>
                </c:pt>
                <c:pt idx="6">
                  <c:v>96.45</c:v>
                </c:pt>
                <c:pt idx="7">
                  <c:v>90.3</c:v>
                </c:pt>
                <c:pt idx="8">
                  <c:v>84.45</c:v>
                </c:pt>
                <c:pt idx="9">
                  <c:v>78.92</c:v>
                </c:pt>
                <c:pt idx="10">
                  <c:v>73.900000000000006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5D-48B1-A541-BD1E2E24F2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Market Value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General_)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Sheet1!$C$2:$C$12</c:f>
              <c:numCache>
                <c:formatCode>_(* #,##0.00_);_(* \(#,##0.00\);_(* "-"??_);_(@_)</c:formatCode>
                <c:ptCount val="11"/>
                <c:pt idx="0">
                  <c:v>133.09</c:v>
                </c:pt>
                <c:pt idx="1">
                  <c:v>126.95</c:v>
                </c:pt>
                <c:pt idx="2">
                  <c:v>120.81</c:v>
                </c:pt>
                <c:pt idx="3">
                  <c:v>114.76</c:v>
                </c:pt>
                <c:pt idx="4">
                  <c:v>108.85</c:v>
                </c:pt>
                <c:pt idx="5">
                  <c:v>105.38</c:v>
                </c:pt>
                <c:pt idx="6">
                  <c:v>101.8</c:v>
                </c:pt>
                <c:pt idx="7">
                  <c:v>97.07</c:v>
                </c:pt>
                <c:pt idx="8">
                  <c:v>91.65</c:v>
                </c:pt>
                <c:pt idx="9">
                  <c:v>86.4</c:v>
                </c:pt>
                <c:pt idx="10">
                  <c:v>81.37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5D-48B1-A541-BD1E2E24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731680"/>
        <c:axId val="1028931664"/>
      </c:lineChart>
      <c:catAx>
        <c:axId val="937731680"/>
        <c:scaling>
          <c:orientation val="minMax"/>
        </c:scaling>
        <c:delete val="0"/>
        <c:axPos val="b"/>
        <c:numFmt formatCode="General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931664"/>
        <c:crosses val="autoZero"/>
        <c:auto val="1"/>
        <c:lblAlgn val="ctr"/>
        <c:lblOffset val="100"/>
        <c:noMultiLvlLbl val="0"/>
      </c:catAx>
      <c:valAx>
        <c:axId val="102893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7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03011774366203E-2"/>
          <c:y val="5.4042051684971046E-2"/>
          <c:w val="0.93876086159621108"/>
          <c:h val="0.81485234085435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H 2020 BlueBook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737-800</c:v>
                </c:pt>
                <c:pt idx="1">
                  <c:v>A321-200</c:v>
                </c:pt>
                <c:pt idx="2">
                  <c:v>A330-300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14.5</c:v>
                </c:pt>
                <c:pt idx="1">
                  <c:v>15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7-4445-9723-D0F6A3226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COVID-19 est.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737-800</c:v>
                </c:pt>
                <c:pt idx="1">
                  <c:v>A321-200</c:v>
                </c:pt>
                <c:pt idx="2">
                  <c:v>A330-300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</c:v>
                </c:pt>
                <c:pt idx="1">
                  <c:v>11.4</c:v>
                </c:pt>
                <c:pt idx="2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7-4445-9723-D0F6A3226C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5558000"/>
        <c:axId val="383963248"/>
      </c:barChart>
      <c:catAx>
        <c:axId val="3355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63248"/>
        <c:crosses val="autoZero"/>
        <c:auto val="1"/>
        <c:lblAlgn val="ctr"/>
        <c:lblOffset val="100"/>
        <c:noMultiLvlLbl val="0"/>
      </c:catAx>
      <c:valAx>
        <c:axId val="38396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55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1878180031963"/>
          <c:y val="1.4855301438730136E-3"/>
          <c:w val="0.5150189298963328"/>
          <c:h val="5.56366679761559E-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135ED60-C175-48B1-B2C2-80DFAA2F3BA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79531B-E39F-4998-80D5-1E3215A737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911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7358" indent="-29129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5169" indent="-233031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31235" indent="-233031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7301" indent="-233031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3369" indent="-23303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9436" indent="-23303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5504" indent="-23303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61570" indent="-233031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F725F-8294-43E0-A1AC-A3008B38F342}" type="slidenum">
              <a:rPr lang="de-DE" sz="120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979586" y="8843860"/>
            <a:ext cx="3040342" cy="4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2" tIns="48335" rIns="96662" bIns="48335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92E817-CEDB-4EE5-93D8-412EE6D1FA9C}" type="slidenum">
              <a:rPr lang="en-GB" sz="1300"/>
              <a:pPr algn="r" eaLnBrk="1" hangingPunct="1"/>
              <a:t>1</a:t>
            </a:fld>
            <a:endParaRPr lang="en-GB" sz="1300" dirty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208713" cy="349250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3" y="4420318"/>
            <a:ext cx="5147945" cy="4187666"/>
          </a:xfrm>
          <a:noFill/>
        </p:spPr>
        <p:txBody>
          <a:bodyPr lIns="96662" tIns="48335" rIns="96662" bIns="48335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7204" indent="-29123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4933" indent="-23298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30905" indent="-23298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6875" indent="-23298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62849" indent="-2329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8822" indent="-2329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94795" indent="-2329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60767" indent="-23298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0A2ACB-47EE-42F5-8E63-3E47AF475AD2}" type="slidenum">
              <a:rPr lang="de-DE" sz="1200">
                <a:latin typeface="Times New Roman" pitchFamily="18" charset="0"/>
              </a:rPr>
              <a:pPr eaLnBrk="1" hangingPunct="1"/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696913"/>
            <a:ext cx="6211888" cy="34956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3" y="4424089"/>
            <a:ext cx="5029200" cy="4191238"/>
          </a:xfrm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850" y="696913"/>
            <a:ext cx="6210300" cy="3494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8ED9C-2549-489B-A1F9-5294412A787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60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3814764"/>
            <a:ext cx="12192000" cy="2122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2000"/>
          </a:p>
        </p:txBody>
      </p:sp>
      <p:pic>
        <p:nvPicPr>
          <p:cNvPr id="5" name="Picture 15" descr="AVITAS Logo-PMS28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734" y="6423026"/>
            <a:ext cx="182456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07534" y="4160839"/>
            <a:ext cx="9980084" cy="960437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/>
          </a:p>
        </p:txBody>
      </p:sp>
      <p:sp>
        <p:nvSpPr>
          <p:cNvPr id="12301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007534" y="5156200"/>
            <a:ext cx="10013951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2216606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2037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5034" y="112713"/>
            <a:ext cx="2840567" cy="589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12713"/>
            <a:ext cx="8322733" cy="589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570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2FF1-8C83-4370-B072-B8A39EAC0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0665A-D19F-4B4A-833F-2DB4E4630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0474A-8E14-4534-9811-76BADC0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3C0F3-954E-4DC2-AF28-BA25C7EC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633F-5B93-4414-8307-715662AA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1329-7617-4887-8476-B268F5EA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BA20-FD65-44CD-89AE-6B02593E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B3FDF-F85A-443E-83F3-6F9258C0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6AAA4-FB7F-4210-A08F-18080AA3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C872D-6740-444A-98D2-BEE6BDAF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1DED-A23A-45B0-B8D2-0584F0CE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9722C-A04D-4691-B80D-E167F559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3BEF4-D570-4E61-B5B9-FC2594CD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C5EA5-3F43-4530-BC46-017FD1BD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B07DF-00A9-4E90-AC92-EDAC8921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AB13-D2B7-4BB3-83E4-EB87FC01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487B-0BBC-40D7-B5CE-7B072C4ED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BD147-0D7E-4CAD-BA9A-A4960E144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AA349-B650-4722-AF4E-DEFCE89D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49CB6-CE10-4635-A256-11E4E75F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352D-DBD2-48A1-AC13-4FBBEC93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0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896D-E4E0-438F-90A0-572CB26C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4D8C6-7C57-4402-8681-FCF257C48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463B7-A721-4DE9-A087-B85738F60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B7570-B2BD-496B-8B33-A991778C1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42AFD-43F8-4FCF-86D1-BA0F1D094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B471A-13DE-456A-88AA-BCA9CEC7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CC89D-B443-4D52-9E05-D39898BC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AA5C2-686B-43E9-B322-A5516730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0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2EEB-67D4-43B8-A540-24C86DDC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3E1ED-8669-4EA6-90FE-822FA9DC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6620F-B40D-4767-A89B-2EC3DD9B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A728F-381D-4B2B-8D9B-5D703320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6DB14-3AA8-4087-9F14-AC3B4DCB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0131B-AAAE-4F81-ACF2-13418773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19CFF-760D-492B-A6A3-9B3A08B7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A525-EFE8-45B4-A3BE-7D3FA3B4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8BC4-DDA0-4BD2-BE6B-F6C158C39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DE24-2992-4C7C-9AA2-DE77AB69C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FE558-99FB-405B-9D3D-BC1366F2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15DCF-76D1-4A39-885A-09620716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659FB-21FC-4743-B861-5BA6B2EA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73794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7301-1FDE-4F03-8E2E-22BBF138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0F6EB-354D-4DC6-A808-188A675CC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337AA-AEB5-486F-895E-D94219A64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97874-4DA3-457E-B026-CA40D909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BF59F-899A-4477-A5BA-95D8EB4F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C6B24-454D-4469-998B-A11D7E54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1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9D17-360E-4C23-948B-F117F044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327A5-5C03-485E-8301-A34F84908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12272-7840-4849-A45E-CDE02D80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C2DCA-B30D-4368-9110-6F5C3A6A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BE6D0-EF83-43E5-884F-F9E73D67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4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7D963-46C6-44B9-ABD6-F7EB7C3CD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9193A-3E89-4F60-A31C-6450DF142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A33DE-910F-46D0-945A-15BEDABA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2E1A-7549-444E-B815-3F5E4B4B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596F-6D5D-471C-B902-81237E30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4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06685C7D-44B5-4AC0-AC75-651BA1E0B7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587891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EBBC929A-7D2D-4F2F-A251-72A5B55C33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998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3814764"/>
            <a:ext cx="12192000" cy="2122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2000" dirty="0"/>
          </a:p>
        </p:txBody>
      </p:sp>
      <p:sp>
        <p:nvSpPr>
          <p:cNvPr id="1230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07534" y="4160839"/>
            <a:ext cx="9980084" cy="960437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2301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007534" y="5156200"/>
            <a:ext cx="10013951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8073878"/>
      </p:ext>
    </p:extLst>
  </p:cSld>
  <p:clrMapOvr>
    <a:masterClrMapping/>
  </p:clrMapOvr>
  <p:transition spd="slow">
    <p:wipe dir="r"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6413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14489"/>
            <a:ext cx="5581651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2" y="1614489"/>
            <a:ext cx="5581649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96231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82339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2497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8317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9845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4919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5"/>
          <p:cNvSpPr>
            <a:spLocks noChangeArrowheads="1"/>
          </p:cNvSpPr>
          <p:nvPr userDrawn="1"/>
        </p:nvSpPr>
        <p:spPr bwMode="auto">
          <a:xfrm>
            <a:off x="-12700" y="1"/>
            <a:ext cx="11243733" cy="803275"/>
          </a:xfrm>
          <a:prstGeom prst="rect">
            <a:avLst/>
          </a:prstGeom>
          <a:gradFill rotWithShape="1">
            <a:gsLst>
              <a:gs pos="0">
                <a:srgbClr val="003764"/>
              </a:gs>
              <a:gs pos="100000">
                <a:srgbClr val="00192E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2000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gray">
          <a:xfrm>
            <a:off x="2882901" y="6408738"/>
            <a:ext cx="637963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000"/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9101" y="1614489"/>
            <a:ext cx="11366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19101" y="112714"/>
            <a:ext cx="11366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0" y="803275"/>
            <a:ext cx="12192000" cy="5202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2000"/>
          </a:p>
        </p:txBody>
      </p:sp>
      <p:pic>
        <p:nvPicPr>
          <p:cNvPr id="9" name="Picture 36" descr="AVITAS Logo-PMS28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6" y="6315075"/>
            <a:ext cx="13684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258910D5-C9E2-4715-95D0-087D4439D296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359401" y="6514306"/>
            <a:ext cx="1790700" cy="247650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Slide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030D36DD-C93F-4B50-AE5E-E8DB2BDB32A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9785D-1151-4E5B-8324-58475498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35AD0-166B-4D82-9E46-723471D36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C8EC1-750B-48A8-AD30-E0978E1F0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B2C4-E527-48D8-BD44-DA496501DE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A4515-ED9A-43FE-9F56-527E45A58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5A4F0-66E5-4767-93CA-D56DF2D3E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A2BB-CB1C-4AB4-ADA1-BBBE3396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5"/>
          <p:cNvSpPr>
            <a:spLocks noChangeArrowheads="1"/>
          </p:cNvSpPr>
          <p:nvPr userDrawn="1"/>
        </p:nvSpPr>
        <p:spPr bwMode="auto">
          <a:xfrm>
            <a:off x="-12700" y="1"/>
            <a:ext cx="11243733" cy="803275"/>
          </a:xfrm>
          <a:prstGeom prst="rect">
            <a:avLst/>
          </a:prstGeom>
          <a:gradFill rotWithShape="1">
            <a:gsLst>
              <a:gs pos="0">
                <a:srgbClr val="003764"/>
              </a:gs>
              <a:gs pos="100000">
                <a:srgbClr val="00192E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2000" dirty="0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gray">
          <a:xfrm>
            <a:off x="2882901" y="6408738"/>
            <a:ext cx="637963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92101" y="6408738"/>
            <a:ext cx="1790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9664FB59-4385-4225-98B6-568EC1F583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9101" y="1614489"/>
            <a:ext cx="11366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19101" y="112714"/>
            <a:ext cx="113665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0" y="803275"/>
            <a:ext cx="12192000" cy="5202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2000" dirty="0"/>
          </a:p>
        </p:txBody>
      </p:sp>
      <p:pic>
        <p:nvPicPr>
          <p:cNvPr id="1032" name="Picture 36" descr="AVITAS Logo-PMS28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734" y="6423026"/>
            <a:ext cx="182456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9" r:id="rId2"/>
    <p:sldLayoutId id="2147483685" r:id="rId3"/>
  </p:sldLayoutIdLst>
  <p:transition spd="slow">
    <p:wipe dir="r"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1146" y="4074825"/>
            <a:ext cx="7801813" cy="960438"/>
          </a:xfrm>
        </p:spPr>
        <p:txBody>
          <a:bodyPr/>
          <a:lstStyle/>
          <a:p>
            <a:r>
              <a:rPr lang="en-US" sz="2400" noProof="1">
                <a:solidFill>
                  <a:schemeClr val="tx1"/>
                </a:solidFill>
              </a:rPr>
              <a:t>End Of The 747 Line And Aircraft Value Update</a:t>
            </a:r>
            <a:br>
              <a:rPr lang="en-US" sz="2800" noProof="1">
                <a:solidFill>
                  <a:schemeClr val="tx1"/>
                </a:solidFill>
              </a:rPr>
            </a:br>
            <a:endParaRPr lang="en-US" sz="2800" noProof="1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1146" y="4850366"/>
            <a:ext cx="7510463" cy="800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noProof="1"/>
              <a:t>Doug Kelly, Senior Vice President – Asset Valuation</a:t>
            </a:r>
          </a:p>
          <a:p>
            <a:pPr>
              <a:spcBef>
                <a:spcPts val="0"/>
              </a:spcBef>
            </a:pPr>
            <a:r>
              <a:rPr lang="en-US" sz="1600" noProof="1"/>
              <a:t>AVITAS, Inc.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579708" y="5521273"/>
            <a:ext cx="6193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/>
              <a:t>Cargo Facts Webinar</a:t>
            </a:r>
          </a:p>
          <a:p>
            <a:pPr eaLnBrk="1" hangingPunct="1"/>
            <a:r>
              <a:rPr lang="en-US" sz="1600" dirty="0"/>
              <a:t>August 26,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523" y="4109716"/>
            <a:ext cx="1223214" cy="19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870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airplane that is flying in the air&#10;&#10;Description automatically generated">
            <a:extLst>
              <a:ext uri="{FF2B5EF4-FFF2-40B4-BE49-F238E27FC236}">
                <a16:creationId xmlns:a16="http://schemas.microsoft.com/office/drawing/2014/main" id="{F1D86DB1-B98A-4295-A3A3-89EB85872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66" y="1940037"/>
            <a:ext cx="9134475" cy="3904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BC44BF-23B4-41F2-95C2-4398AC0BE636}"/>
              </a:ext>
            </a:extLst>
          </p:cNvPr>
          <p:cNvSpPr txBox="1"/>
          <p:nvPr/>
        </p:nvSpPr>
        <p:spPr>
          <a:xfrm>
            <a:off x="1783534" y="427274"/>
            <a:ext cx="862493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Boeing introduced the 747, “the Queen of the Skies”, in 1969. After more than 50 years in service, Boeing will cease production in 2022.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93AD6-D27E-445C-B7E9-200272C9C9F8}"/>
              </a:ext>
            </a:extLst>
          </p:cNvPr>
          <p:cNvSpPr txBox="1"/>
          <p:nvPr/>
        </p:nvSpPr>
        <p:spPr>
          <a:xfrm>
            <a:off x="1440066" y="6030616"/>
            <a:ext cx="2097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Photo: Boeing</a:t>
            </a:r>
          </a:p>
        </p:txBody>
      </p:sp>
    </p:spTree>
    <p:extLst>
      <p:ext uri="{BB962C8B-B14F-4D97-AF65-F5344CB8AC3E}">
        <p14:creationId xmlns:p14="http://schemas.microsoft.com/office/powerpoint/2010/main" val="5301371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72FA7-8DCB-4430-BA85-6F99607CDCFE}"/>
              </a:ext>
            </a:extLst>
          </p:cNvPr>
          <p:cNvSpPr txBox="1"/>
          <p:nvPr/>
        </p:nvSpPr>
        <p:spPr>
          <a:xfrm>
            <a:off x="2077182" y="2720276"/>
            <a:ext cx="803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will happen to 747 values?</a:t>
            </a:r>
          </a:p>
        </p:txBody>
      </p:sp>
    </p:spTree>
    <p:extLst>
      <p:ext uri="{BB962C8B-B14F-4D97-AF65-F5344CB8AC3E}">
        <p14:creationId xmlns:p14="http://schemas.microsoft.com/office/powerpoint/2010/main" val="27667877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B23A24-C2DD-4035-A46D-4F4AA5F3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</a:t>
            </a:r>
            <a:r>
              <a:rPr lang="en-US" dirty="0" err="1"/>
              <a:t>BlueBook</a:t>
            </a:r>
            <a:r>
              <a:rPr lang="en-US" dirty="0"/>
              <a:t> Market Values – 747-400 Freighter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CCB4B5-458D-4553-904C-157011E3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58" y="1235156"/>
            <a:ext cx="9156986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26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B23A24-C2DD-4035-A46D-4F4AA5F3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Constant Age Market Values – 747-400F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0C7840-6D98-473F-BDC9-83239114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90" y="1190163"/>
            <a:ext cx="9449619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609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3248-C650-4880-AA20-8BBF7C48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747-8F Current And Future Values (2015 Vintage)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BD3B19-2CA3-4B59-B086-9EA59B1D6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442366"/>
              </p:ext>
            </p:extLst>
          </p:nvPr>
        </p:nvGraphicFramePr>
        <p:xfrm>
          <a:off x="419100" y="1614488"/>
          <a:ext cx="1136650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B262B1-308D-4FC0-9151-DABDE70B4EB6}"/>
              </a:ext>
            </a:extLst>
          </p:cNvPr>
          <p:cNvSpPr txBox="1"/>
          <p:nvPr/>
        </p:nvSpPr>
        <p:spPr>
          <a:xfrm>
            <a:off x="8832851" y="2639538"/>
            <a:ext cx="18002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Market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960E0-8B60-4639-82FC-DB133E8F68D5}"/>
              </a:ext>
            </a:extLst>
          </p:cNvPr>
          <p:cNvSpPr txBox="1"/>
          <p:nvPr/>
        </p:nvSpPr>
        <p:spPr>
          <a:xfrm>
            <a:off x="8832850" y="3644385"/>
            <a:ext cx="18002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Base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3232B-04D7-4638-B6B5-82A68C10B025}"/>
              </a:ext>
            </a:extLst>
          </p:cNvPr>
          <p:cNvSpPr txBox="1"/>
          <p:nvPr/>
        </p:nvSpPr>
        <p:spPr>
          <a:xfrm>
            <a:off x="887616" y="1306711"/>
            <a:ext cx="209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Millions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48BA7-FD95-448D-8D13-882089274097}"/>
              </a:ext>
            </a:extLst>
          </p:cNvPr>
          <p:cNvSpPr txBox="1"/>
          <p:nvPr/>
        </p:nvSpPr>
        <p:spPr>
          <a:xfrm>
            <a:off x="1630522" y="3071993"/>
            <a:ext cx="411305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Market Value equal to Base Value for next few years.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747-8F is not your typical aircraft that ends production (no replacement available). Nose loading capability and an operator base committed to the type will keep values reasonably firm for the foreseeable future.</a:t>
            </a:r>
          </a:p>
        </p:txBody>
      </p:sp>
    </p:spTree>
    <p:extLst>
      <p:ext uri="{BB962C8B-B14F-4D97-AF65-F5344CB8AC3E}">
        <p14:creationId xmlns:p14="http://schemas.microsoft.com/office/powerpoint/2010/main" val="289682745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8036-15BE-4E9F-83ED-D1361035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Impact Due To Covid-19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5A33A-9B3C-4EBB-967D-41E453B3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40" y="1366299"/>
            <a:ext cx="7814119" cy="45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797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96CAAE-3C93-49D7-BDD5-08020829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32" y="129060"/>
            <a:ext cx="11549017" cy="600075"/>
          </a:xfrm>
        </p:spPr>
        <p:txBody>
          <a:bodyPr/>
          <a:lstStyle/>
          <a:p>
            <a:r>
              <a:rPr lang="en-US" dirty="0"/>
              <a:t>Comparison Of Forecast Market Values Before And After Pandemic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AE14D-9875-42E2-8F2D-10996E79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91" y="1010247"/>
            <a:ext cx="7844984" cy="52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4720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0D1F-0F36-4CD5-A1C9-6C1F22D0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Feedstock Values For Emerging Conversion Types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890446-52CB-4408-A713-026CAA4E7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28934"/>
              </p:ext>
            </p:extLst>
          </p:nvPr>
        </p:nvGraphicFramePr>
        <p:xfrm>
          <a:off x="1838326" y="1471257"/>
          <a:ext cx="852487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F7DF2-93DD-468C-8037-39D6C024A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06685C7D-44B5-4AC0-AC75-651BA1E0B74D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966B0-05E4-4506-A4EE-900A30804675}"/>
              </a:ext>
            </a:extLst>
          </p:cNvPr>
          <p:cNvSpPr txBox="1"/>
          <p:nvPr/>
        </p:nvSpPr>
        <p:spPr>
          <a:xfrm>
            <a:off x="2120413" y="5862282"/>
            <a:ext cx="3527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AVITAS </a:t>
            </a:r>
            <a:r>
              <a:rPr lang="en-US" sz="1000" i="1" dirty="0" err="1"/>
              <a:t>BlueBooks</a:t>
            </a:r>
            <a:r>
              <a:rPr lang="en-US" sz="10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FBA86-CABB-47A9-A80B-AFB181BA3F22}"/>
              </a:ext>
            </a:extLst>
          </p:cNvPr>
          <p:cNvSpPr txBox="1"/>
          <p:nvPr/>
        </p:nvSpPr>
        <p:spPr>
          <a:xfrm>
            <a:off x="2045313" y="1332757"/>
            <a:ext cx="3527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Dollars in Millions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11EFA-8FAA-4C32-86F2-5ED3636C2B2A}"/>
              </a:ext>
            </a:extLst>
          </p:cNvPr>
          <p:cNvSpPr txBox="1"/>
          <p:nvPr/>
        </p:nvSpPr>
        <p:spPr>
          <a:xfrm>
            <a:off x="4574931" y="934163"/>
            <a:ext cx="304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2000 Vintages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820AF-5085-47E7-9088-E4B62E1C9BD8}"/>
              </a:ext>
            </a:extLst>
          </p:cNvPr>
          <p:cNvSpPr txBox="1"/>
          <p:nvPr/>
        </p:nvSpPr>
        <p:spPr>
          <a:xfrm>
            <a:off x="3554292" y="2568783"/>
            <a:ext cx="84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-24%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4C2E6A-9F6D-47B6-ADD5-ECE652AE173D}"/>
              </a:ext>
            </a:extLst>
          </p:cNvPr>
          <p:cNvSpPr txBox="1"/>
          <p:nvPr/>
        </p:nvSpPr>
        <p:spPr>
          <a:xfrm>
            <a:off x="6279540" y="2568783"/>
            <a:ext cx="84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-24%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F475B-A445-4745-ACBF-9E1023DB2B73}"/>
              </a:ext>
            </a:extLst>
          </p:cNvPr>
          <p:cNvSpPr txBox="1"/>
          <p:nvPr/>
        </p:nvSpPr>
        <p:spPr>
          <a:xfrm>
            <a:off x="8930054" y="2568783"/>
            <a:ext cx="84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-35%</a:t>
            </a:r>
          </a:p>
        </p:txBody>
      </p:sp>
    </p:spTree>
    <p:extLst>
      <p:ext uri="{BB962C8B-B14F-4D97-AF65-F5344CB8AC3E}">
        <p14:creationId xmlns:p14="http://schemas.microsoft.com/office/powerpoint/2010/main" val="799006876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808D469B-F521-4466-93A7-896DF9C0692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80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22679" y="1497733"/>
            <a:ext cx="7959343" cy="4374595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1313" indent="-341313">
              <a:spcBef>
                <a:spcPts val="1200"/>
              </a:spcBef>
              <a:spcAft>
                <a:spcPts val="1200"/>
              </a:spcAft>
            </a:pPr>
            <a:r>
              <a:rPr lang="en-US" sz="2200" b="0" dirty="0"/>
              <a:t>The aviation industry is experiencing the most severe global downturn in history.</a:t>
            </a:r>
          </a:p>
          <a:p>
            <a:pPr marL="341313" indent="-341313">
              <a:spcBef>
                <a:spcPts val="1200"/>
              </a:spcBef>
              <a:spcAft>
                <a:spcPts val="1200"/>
              </a:spcAft>
            </a:pPr>
            <a:r>
              <a:rPr lang="en-US" sz="2200" b="0" dirty="0"/>
              <a:t>We will likely need a few years to return to long-term Base Values for passenger aircraft.</a:t>
            </a:r>
          </a:p>
          <a:p>
            <a:pPr marL="341313" indent="-341313">
              <a:spcBef>
                <a:spcPts val="1200"/>
              </a:spcBef>
              <a:spcAft>
                <a:spcPts val="1200"/>
              </a:spcAft>
            </a:pPr>
            <a:r>
              <a:rPr lang="en-US" sz="2200" b="0" dirty="0"/>
              <a:t>Dedicated freighters are in short supply and values are holding firm.</a:t>
            </a:r>
          </a:p>
          <a:p>
            <a:pPr marL="341313" indent="-341313">
              <a:spcBef>
                <a:spcPts val="1200"/>
              </a:spcBef>
              <a:spcAft>
                <a:spcPts val="1200"/>
              </a:spcAft>
            </a:pPr>
            <a:r>
              <a:rPr lang="en-US" sz="2200" b="0" dirty="0"/>
              <a:t>The 747 will end production in 2022. Values for the 747-8F and 747-400F should perform well due to the nose-loading capability.</a:t>
            </a:r>
          </a:p>
        </p:txBody>
      </p:sp>
    </p:spTree>
    <p:extLst>
      <p:ext uri="{BB962C8B-B14F-4D97-AF65-F5344CB8AC3E}">
        <p14:creationId xmlns:p14="http://schemas.microsoft.com/office/powerpoint/2010/main" val="1395927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2408729" y="3490614"/>
            <a:ext cx="8061326" cy="44926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>
              <a:spcBef>
                <a:spcPct val="25000"/>
              </a:spcBef>
            </a:pPr>
            <a:r>
              <a:rPr lang="en-US" sz="2000" noProof="1"/>
              <a:t>Historical Values</a:t>
            </a:r>
          </a:p>
        </p:txBody>
      </p:sp>
      <p:sp>
        <p:nvSpPr>
          <p:cNvPr id="1024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 Agenda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000" dirty="0"/>
              <a:t>Page </a:t>
            </a:r>
            <a:fld id="{0FAEB4A8-138D-4A90-9C51-DB8214AABE56}" type="slidenum">
              <a:rPr lang="de-DE" sz="1000" smtClean="0"/>
              <a:pPr eaLnBrk="1" hangingPunct="1"/>
              <a:t>2</a:t>
            </a:fld>
            <a:endParaRPr lang="de-DE" sz="10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2408729" y="1993964"/>
            <a:ext cx="8047038" cy="4460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252000" tIns="72000" rIns="72000" bIns="72000" anchor="ctr"/>
          <a:lstStyle/>
          <a:p>
            <a:pPr>
              <a:spcBef>
                <a:spcPct val="25000"/>
              </a:spcBef>
            </a:pPr>
            <a:r>
              <a:rPr lang="en-US" sz="2000" noProof="1"/>
              <a:t>Current Situation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gray">
          <a:xfrm>
            <a:off x="2408729" y="2748971"/>
            <a:ext cx="8047038" cy="449262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252000" tIns="72000" rIns="72000" bIns="72000" anchor="ctr"/>
          <a:lstStyle/>
          <a:p>
            <a:pPr>
              <a:spcBef>
                <a:spcPct val="25000"/>
              </a:spcBef>
            </a:pPr>
            <a:r>
              <a:rPr lang="en-US" sz="2000" noProof="1"/>
              <a:t>747 End of Production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gray">
          <a:xfrm>
            <a:off x="1949942" y="1993964"/>
            <a:ext cx="463550" cy="4460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2800" b="1" noProof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gray">
          <a:xfrm>
            <a:off x="1949942" y="2748971"/>
            <a:ext cx="463550" cy="449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2800" b="1" noProof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1949942" y="3490614"/>
            <a:ext cx="463550" cy="449262"/>
          </a:xfrm>
          <a:prstGeom prst="rect">
            <a:avLst/>
          </a:prstGeom>
          <a:solidFill>
            <a:schemeClr val="accent6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2800" b="1" noProof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5A2484-B4D0-4C08-80A3-9A97A9D8C3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18255" y="4248795"/>
            <a:ext cx="8061326" cy="44926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>
              <a:spcBef>
                <a:spcPct val="25000"/>
              </a:spcBef>
            </a:pPr>
            <a:r>
              <a:rPr lang="en-US" noProof="1"/>
              <a:t>Current and Future Values</a:t>
            </a:r>
            <a:endParaRPr lang="en-US" sz="2000" noProof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0A1855-F773-4F00-A50B-0ABE04E01F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54705" y="4248795"/>
            <a:ext cx="463550" cy="449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en-US" sz="2800" b="1" noProof="1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050" name="Picture 2" descr="Plane in sky ">
            <a:extLst>
              <a:ext uri="{FF2B5EF4-FFF2-40B4-BE49-F238E27FC236}">
                <a16:creationId xmlns:a16="http://schemas.microsoft.com/office/drawing/2014/main" id="{E9C8F9F4-E6BD-473D-9F5A-4EC3212A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592" y="0"/>
            <a:ext cx="3804408" cy="25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3702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FD08-701E-4AF0-867C-A096BBF1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TSA Traveler Checkpoint Numbers – 2019 vs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6A8B3-C1BE-4B2C-BD03-088AFEABD7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Page </a:t>
            </a:r>
            <a:fld id="{06685C7D-44B5-4AC0-AC75-651BA1E0B74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FF9E4ED-5DDA-4DE1-BAB4-BC8875B43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328281"/>
              </p:ext>
            </p:extLst>
          </p:nvPr>
        </p:nvGraphicFramePr>
        <p:xfrm>
          <a:off x="1838326" y="1724878"/>
          <a:ext cx="852487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7BC63B9-4C28-42E1-A33E-62D93FA772FB}"/>
              </a:ext>
            </a:extLst>
          </p:cNvPr>
          <p:cNvSpPr txBox="1"/>
          <p:nvPr/>
        </p:nvSpPr>
        <p:spPr>
          <a:xfrm>
            <a:off x="2724151" y="5759293"/>
            <a:ext cx="3670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Transportation Security Administration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40B827-2E17-4FAC-ADBA-AE7FEC977C66}"/>
              </a:ext>
            </a:extLst>
          </p:cNvPr>
          <p:cNvSpPr txBox="1"/>
          <p:nvPr/>
        </p:nvSpPr>
        <p:spPr>
          <a:xfrm>
            <a:off x="9482505" y="1747346"/>
            <a:ext cx="73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8097D3-FD85-49CB-AF4E-06D95C1343D0}"/>
              </a:ext>
            </a:extLst>
          </p:cNvPr>
          <p:cNvSpPr txBox="1"/>
          <p:nvPr/>
        </p:nvSpPr>
        <p:spPr>
          <a:xfrm>
            <a:off x="9618052" y="3735725"/>
            <a:ext cx="73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1D53F-CE28-48DD-8B91-5C5F010DE311}"/>
              </a:ext>
            </a:extLst>
          </p:cNvPr>
          <p:cNvSpPr txBox="1"/>
          <p:nvPr/>
        </p:nvSpPr>
        <p:spPr>
          <a:xfrm>
            <a:off x="3318853" y="1022442"/>
            <a:ext cx="556699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Currently 70</a:t>
            </a:r>
            <a:r>
              <a:rPr lang="en-US" sz="2000" dirty="0"/>
              <a:t>% drop in travelers from last year</a:t>
            </a:r>
          </a:p>
        </p:txBody>
      </p:sp>
    </p:spTree>
    <p:extLst>
      <p:ext uri="{BB962C8B-B14F-4D97-AF65-F5344CB8AC3E}">
        <p14:creationId xmlns:p14="http://schemas.microsoft.com/office/powerpoint/2010/main" val="169775872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E0BF5-CB5A-480E-BE96-A8DDF7E5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Cycle Vs Past Cycles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56B0D-0001-46EC-908C-9D0282CB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95" y="1378408"/>
            <a:ext cx="10111712" cy="44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2106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EF51AA-0644-4B4E-B4B8-AA158496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Passengers Return To 2019 Levels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dirty="0"/>
              <a:t>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92F7C-C9F9-4658-8BC3-CA890C85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14" y="1200324"/>
            <a:ext cx="2562990" cy="1401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5D9FE-DE25-41D9-B2C3-64A33975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684" y="1173550"/>
            <a:ext cx="2746238" cy="18249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B38FDF-2327-4E72-8484-B773208FE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591" y="3150546"/>
            <a:ext cx="8316368" cy="29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E76E0B-F9D9-4E52-9B4C-DEE7932F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Demand Down 5,000 Aircraft vs. Pre-COVID Forecast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7A190-9722-452B-95BD-700B6CCEF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66" y="887030"/>
            <a:ext cx="7491170" cy="54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53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9661-9543-4F9C-916C-02E140AC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 Was Impacting Air Cargo Before Pandemic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66CC4-4295-4DE2-BB83-C76FA55C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87" y="1442908"/>
            <a:ext cx="6248512" cy="433987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4EC39F-1971-432F-9F77-2642525F8283}"/>
              </a:ext>
            </a:extLst>
          </p:cNvPr>
          <p:cNvCxnSpPr/>
          <p:nvPr/>
        </p:nvCxnSpPr>
        <p:spPr bwMode="auto">
          <a:xfrm flipV="1">
            <a:off x="5493726" y="2842500"/>
            <a:ext cx="0" cy="212773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7257CE-1971-404D-A67A-536893241A90}"/>
              </a:ext>
            </a:extLst>
          </p:cNvPr>
          <p:cNvSpPr txBox="1"/>
          <p:nvPr/>
        </p:nvSpPr>
        <p:spPr>
          <a:xfrm>
            <a:off x="9224287" y="2413337"/>
            <a:ext cx="1987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U.S. announced 10% tariff on China beginning end of September increasing to 25% by end of 2018.  The increase was postponed until May 2019.</a:t>
            </a:r>
          </a:p>
          <a:p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4BEA8-638D-40D0-8627-65677707689C}"/>
              </a:ext>
            </a:extLst>
          </p:cNvPr>
          <p:cNvSpPr txBox="1"/>
          <p:nvPr/>
        </p:nvSpPr>
        <p:spPr>
          <a:xfrm>
            <a:off x="4871738" y="2722648"/>
            <a:ext cx="12439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Beginning of Trade War</a:t>
            </a:r>
          </a:p>
        </p:txBody>
      </p:sp>
    </p:spTree>
    <p:extLst>
      <p:ext uri="{BB962C8B-B14F-4D97-AF65-F5344CB8AC3E}">
        <p14:creationId xmlns:p14="http://schemas.microsoft.com/office/powerpoint/2010/main" val="33476901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4E3F-DF27-486E-B8AD-B0336701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Is For Air Cargo To Rebound Sharply In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66307-7CFB-4E08-96FE-D2420F02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1917008"/>
            <a:ext cx="7803556" cy="424318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DD1C8E2-4A31-43B5-B51D-B17BF3727065}"/>
              </a:ext>
            </a:extLst>
          </p:cNvPr>
          <p:cNvGrpSpPr/>
          <p:nvPr/>
        </p:nvGrpSpPr>
        <p:grpSpPr>
          <a:xfrm>
            <a:off x="8496299" y="1202928"/>
            <a:ext cx="3464734" cy="4885058"/>
            <a:chOff x="8582024" y="941759"/>
            <a:chExt cx="3464734" cy="48850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EE453C-54E0-4C26-9D35-E3B576157AEE}"/>
                </a:ext>
              </a:extLst>
            </p:cNvPr>
            <p:cNvSpPr/>
            <p:nvPr/>
          </p:nvSpPr>
          <p:spPr bwMode="auto">
            <a:xfrm>
              <a:off x="8582024" y="941759"/>
              <a:ext cx="3464734" cy="48850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F2ED40-F73C-4D67-A27A-217E8E450FD4}"/>
                </a:ext>
              </a:extLst>
            </p:cNvPr>
            <p:cNvSpPr txBox="1"/>
            <p:nvPr/>
          </p:nvSpPr>
          <p:spPr>
            <a:xfrm>
              <a:off x="8810624" y="1068918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Drivers of Air Cargo in 2020/2021</a:t>
              </a:r>
            </a:p>
          </p:txBody>
        </p:sp>
        <p:sp>
          <p:nvSpPr>
            <p:cNvPr id="9" name="Google Shape;141;p22">
              <a:extLst>
                <a:ext uri="{FF2B5EF4-FFF2-40B4-BE49-F238E27FC236}">
                  <a16:creationId xmlns:a16="http://schemas.microsoft.com/office/drawing/2014/main" id="{6DE65CDB-F5BF-47CE-B3B6-DD114ADDA12D}"/>
                </a:ext>
              </a:extLst>
            </p:cNvPr>
            <p:cNvSpPr txBox="1">
              <a:spLocks/>
            </p:cNvSpPr>
            <p:nvPr/>
          </p:nvSpPr>
          <p:spPr>
            <a:xfrm>
              <a:off x="8648698" y="1842408"/>
              <a:ext cx="3209926" cy="3767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–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–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»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sym typeface="Roboto"/>
                </a:rPr>
                <a:t>Lockdowns, Virus case numbers, hospitalisations and death</a:t>
              </a: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GB" sz="1200" dirty="0">
                <a:solidFill>
                  <a:schemeClr val="bg1"/>
                </a:solidFill>
                <a:latin typeface="Roboto"/>
                <a:ea typeface="Roboto"/>
                <a:sym typeface="Roboto"/>
              </a:endParaRP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sym typeface="Roboto"/>
                </a:rPr>
                <a:t>Stimulus– which parts of the economy are receiving Government assistance and when</a:t>
              </a: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GB" sz="1200" dirty="0">
                <a:solidFill>
                  <a:schemeClr val="bg1"/>
                </a:solidFill>
                <a:latin typeface="Roboto"/>
                <a:ea typeface="Roboto"/>
                <a:sym typeface="Roboto"/>
              </a:endParaRP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sym typeface="Roboto"/>
                </a:rPr>
                <a:t>Spending – Consumer and Government, but probably not business investment</a:t>
              </a: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GB" sz="1200" dirty="0">
                <a:solidFill>
                  <a:schemeClr val="bg1"/>
                </a:solidFill>
                <a:latin typeface="Roboto"/>
                <a:ea typeface="Roboto"/>
                <a:sym typeface="Roboto"/>
              </a:endParaRP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sym typeface="Roboto"/>
                </a:rPr>
                <a:t>B2C acceleration and the paralysis of brick-and-mortar retail</a:t>
              </a: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GB" sz="1200" dirty="0">
                <a:solidFill>
                  <a:schemeClr val="bg1"/>
                </a:solidFill>
                <a:latin typeface="Roboto"/>
                <a:ea typeface="Roboto"/>
                <a:sym typeface="Roboto"/>
              </a:endParaRP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sym typeface="Roboto"/>
                </a:rPr>
                <a:t>Supply Chain Disruptions – due to lack of global synchronisation and low inventories</a:t>
              </a: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endParaRPr lang="en-GB" sz="1200" dirty="0">
                <a:solidFill>
                  <a:schemeClr val="bg1"/>
                </a:solidFill>
                <a:latin typeface="Roboto"/>
                <a:ea typeface="Roboto"/>
                <a:sym typeface="Roboto"/>
              </a:endParaRPr>
            </a:p>
            <a:p>
              <a:pPr>
                <a:spcBef>
                  <a:spcPts val="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GB" sz="1200" dirty="0">
                  <a:solidFill>
                    <a:schemeClr val="bg1"/>
                  </a:solidFill>
                  <a:latin typeface="Roboto"/>
                  <a:ea typeface="Roboto"/>
                  <a:sym typeface="Roboto"/>
                </a:rPr>
                <a:t>Passenger capacity – speed of recovery</a:t>
              </a:r>
            </a:p>
            <a:p>
              <a:pPr>
                <a:buFont typeface="Wingdings" panose="05000000000000000000" pitchFamily="2" charset="2"/>
                <a:buChar char="§"/>
              </a:pPr>
              <a:endPara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521A3A-A46D-4EDC-B6AE-C1086FF53B36}"/>
              </a:ext>
            </a:extLst>
          </p:cNvPr>
          <p:cNvSpPr txBox="1"/>
          <p:nvPr/>
        </p:nvSpPr>
        <p:spPr>
          <a:xfrm>
            <a:off x="1082379" y="991733"/>
            <a:ext cx="702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From Cargo Facts Consulting: Freighter Forecast 2020-2039 (published April 2020)</a:t>
            </a:r>
          </a:p>
        </p:txBody>
      </p:sp>
    </p:spTree>
    <p:extLst>
      <p:ext uri="{BB962C8B-B14F-4D97-AF65-F5344CB8AC3E}">
        <p14:creationId xmlns:p14="http://schemas.microsoft.com/office/powerpoint/2010/main" val="15774213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05F9-C38C-4099-82CD-7A0EA6A8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Is Booming For Express Shippers – Rates Are Going Up</a:t>
            </a:r>
          </a:p>
        </p:txBody>
      </p:sp>
      <p:pic>
        <p:nvPicPr>
          <p:cNvPr id="12" name="Picture 11" descr="A picture containing sitting, monitor, computer, television&#10;&#10;Description automatically generated">
            <a:extLst>
              <a:ext uri="{FF2B5EF4-FFF2-40B4-BE49-F238E27FC236}">
                <a16:creationId xmlns:a16="http://schemas.microsoft.com/office/drawing/2014/main" id="{84061A9C-D296-40DE-813B-8053ED65A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24616" r="14619" b="19231"/>
          <a:stretch/>
        </p:blipFill>
        <p:spPr>
          <a:xfrm>
            <a:off x="3513994" y="1007287"/>
            <a:ext cx="4852270" cy="3066802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F5A56E-CF96-4F33-9195-CF764BE45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88" y="4270160"/>
            <a:ext cx="8523282" cy="15805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E27E08-3CE0-465B-8223-D569354985E2}"/>
              </a:ext>
            </a:extLst>
          </p:cNvPr>
          <p:cNvSpPr txBox="1"/>
          <p:nvPr/>
        </p:nvSpPr>
        <p:spPr>
          <a:xfrm>
            <a:off x="1678488" y="6126446"/>
            <a:ext cx="287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CNBC and UPS.com</a:t>
            </a:r>
          </a:p>
        </p:txBody>
      </p:sp>
    </p:spTree>
    <p:extLst>
      <p:ext uri="{BB962C8B-B14F-4D97-AF65-F5344CB8AC3E}">
        <p14:creationId xmlns:p14="http://schemas.microsoft.com/office/powerpoint/2010/main" val="379019722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8480B5A1-F141-4813-8DCB-A430639C0BB4}" vid="{B658F862-8BD1-4D8F-BA65-18AECD19068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Widescreen</PresentationFormat>
  <Paragraphs>76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Roboto</vt:lpstr>
      <vt:lpstr>Arial</vt:lpstr>
      <vt:lpstr>Calibri</vt:lpstr>
      <vt:lpstr>Calibri Light</vt:lpstr>
      <vt:lpstr>Times New Roman</vt:lpstr>
      <vt:lpstr>Wingdings</vt:lpstr>
      <vt:lpstr>PresentationLoad</vt:lpstr>
      <vt:lpstr>Custom Design</vt:lpstr>
      <vt:lpstr>PresentationLoad</vt:lpstr>
      <vt:lpstr>End Of The 747 Line And Aircraft Value Update </vt:lpstr>
      <vt:lpstr> Agenda</vt:lpstr>
      <vt:lpstr>TSA Traveler Checkpoint Numbers – 2019 vs 2020</vt:lpstr>
      <vt:lpstr>This Cycle Vs Past Cycles</vt:lpstr>
      <vt:lpstr>Passengers Return To 2019 Levels By ~2023</vt:lpstr>
      <vt:lpstr>Forecast Demand Down 5,000 Aircraft vs. Pre-COVID Forecast</vt:lpstr>
      <vt:lpstr>Trade War Was Impacting Air Cargo Before Pandemic</vt:lpstr>
      <vt:lpstr>Forecast Is For Air Cargo To Rebound Sharply In 2021</vt:lpstr>
      <vt:lpstr>Business Is Booming For Express Shippers – Rates Are Going Up</vt:lpstr>
      <vt:lpstr>PowerPoint Presentation</vt:lpstr>
      <vt:lpstr>PowerPoint Presentation</vt:lpstr>
      <vt:lpstr>Historical BlueBook Market Values – 747-400 Freighter</vt:lpstr>
      <vt:lpstr>Constant Age Market Values – 747-400F</vt:lpstr>
      <vt:lpstr>747-8F Current And Future Values (2015 Vintage)</vt:lpstr>
      <vt:lpstr>Value Impact Due To Covid-19</vt:lpstr>
      <vt:lpstr>Comparison Of Forecast Market Values Before And After Pandemic</vt:lpstr>
      <vt:lpstr>Feedstock Values For Emerging Conversion Types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Aircraft Valuation, Repossession, and Remarketing Considerations</dc:title>
  <dc:creator>John Vitale</dc:creator>
  <cp:lastModifiedBy>Charles Kauffman</cp:lastModifiedBy>
  <cp:revision>122</cp:revision>
  <dcterms:created xsi:type="dcterms:W3CDTF">2020-06-04T17:33:26Z</dcterms:created>
  <dcterms:modified xsi:type="dcterms:W3CDTF">2020-08-28T00:23:08Z</dcterms:modified>
</cp:coreProperties>
</file>