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87" r:id="rId2"/>
  </p:sldMasterIdLst>
  <p:notesMasterIdLst>
    <p:notesMasterId r:id="rId17"/>
  </p:notesMasterIdLst>
  <p:handoutMasterIdLst>
    <p:handoutMasterId r:id="rId18"/>
  </p:handoutMasterIdLst>
  <p:sldIdLst>
    <p:sldId id="314" r:id="rId3"/>
    <p:sldId id="291" r:id="rId4"/>
    <p:sldId id="626" r:id="rId5"/>
    <p:sldId id="632" r:id="rId6"/>
    <p:sldId id="631" r:id="rId7"/>
    <p:sldId id="627" r:id="rId8"/>
    <p:sldId id="625" r:id="rId9"/>
    <p:sldId id="624" r:id="rId10"/>
    <p:sldId id="605" r:id="rId11"/>
    <p:sldId id="606" r:id="rId12"/>
    <p:sldId id="633" r:id="rId13"/>
    <p:sldId id="634" r:id="rId14"/>
    <p:sldId id="637" r:id="rId15"/>
    <p:sldId id="447" r:id="rId16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orient="horz" pos="632">
          <p15:clr>
            <a:srgbClr val="A4A3A4"/>
          </p15:clr>
        </p15:guide>
        <p15:guide id="3" pos="2880">
          <p15:clr>
            <a:srgbClr val="A4A3A4"/>
          </p15:clr>
        </p15:guide>
        <p15:guide id="4" pos="1146">
          <p15:clr>
            <a:srgbClr val="A4A3A4"/>
          </p15:clr>
        </p15:guide>
        <p15:guide id="5" pos="4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869EA"/>
    <a:srgbClr val="0066FF"/>
    <a:srgbClr val="7966EE"/>
    <a:srgbClr val="5E96C6"/>
    <a:srgbClr val="F7FAED"/>
    <a:srgbClr val="FEFEFC"/>
    <a:srgbClr val="FF0066"/>
    <a:srgbClr val="669DEE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0330" autoAdjust="0"/>
    <p:restoredTop sz="89123" autoAdjust="0"/>
  </p:normalViewPr>
  <p:slideViewPr>
    <p:cSldViewPr snapToGrid="0" snapToObjects="1">
      <p:cViewPr varScale="1">
        <p:scale>
          <a:sx n="85" d="100"/>
          <a:sy n="85" d="100"/>
        </p:scale>
        <p:origin x="518" y="67"/>
      </p:cViewPr>
      <p:guideLst>
        <p:guide orient="horz" pos="2159"/>
        <p:guide orient="horz" pos="632"/>
        <p:guide pos="2880"/>
        <p:guide pos="1146"/>
        <p:guide pos="4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3060" y="78"/>
      </p:cViewPr>
      <p:guideLst>
        <p:guide orient="horz" pos="2934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Traveler Throughput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Sheet1!$B$2:$B$31</c:f>
              <c:numCache>
                <c:formatCode>#,##0</c:formatCode>
                <c:ptCount val="30"/>
                <c:pt idx="0">
                  <c:v>2280522</c:v>
                </c:pt>
                <c:pt idx="1">
                  <c:v>2089641</c:v>
                </c:pt>
                <c:pt idx="2">
                  <c:v>1736393</c:v>
                </c:pt>
                <c:pt idx="3">
                  <c:v>1877401</c:v>
                </c:pt>
                <c:pt idx="4">
                  <c:v>2130015</c:v>
                </c:pt>
                <c:pt idx="5">
                  <c:v>2198517</c:v>
                </c:pt>
                <c:pt idx="6">
                  <c:v>1844811</c:v>
                </c:pt>
                <c:pt idx="7">
                  <c:v>2119867</c:v>
                </c:pt>
                <c:pt idx="8">
                  <c:v>1909363</c:v>
                </c:pt>
                <c:pt idx="9">
                  <c:v>1617220</c:v>
                </c:pt>
                <c:pt idx="10">
                  <c:v>1702686</c:v>
                </c:pt>
                <c:pt idx="11">
                  <c:v>1788456</c:v>
                </c:pt>
                <c:pt idx="12">
                  <c:v>1714372</c:v>
                </c:pt>
                <c:pt idx="13">
                  <c:v>1485553</c:v>
                </c:pt>
                <c:pt idx="14">
                  <c:v>1519192</c:v>
                </c:pt>
                <c:pt idx="15">
                  <c:v>1257823</c:v>
                </c:pt>
                <c:pt idx="16">
                  <c:v>953699</c:v>
                </c:pt>
                <c:pt idx="17">
                  <c:v>779631</c:v>
                </c:pt>
                <c:pt idx="18">
                  <c:v>620883</c:v>
                </c:pt>
                <c:pt idx="19">
                  <c:v>593167</c:v>
                </c:pt>
                <c:pt idx="20">
                  <c:v>548132</c:v>
                </c:pt>
                <c:pt idx="21">
                  <c:v>454516</c:v>
                </c:pt>
                <c:pt idx="22">
                  <c:v>331431</c:v>
                </c:pt>
                <c:pt idx="23">
                  <c:v>279018</c:v>
                </c:pt>
                <c:pt idx="24">
                  <c:v>239234</c:v>
                </c:pt>
                <c:pt idx="25">
                  <c:v>203858</c:v>
                </c:pt>
                <c:pt idx="26">
                  <c:v>199644</c:v>
                </c:pt>
                <c:pt idx="27">
                  <c:v>184027</c:v>
                </c:pt>
                <c:pt idx="28">
                  <c:v>180002</c:v>
                </c:pt>
                <c:pt idx="29">
                  <c:v>154080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DD-44BE-973B-410C0086FC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 Year Ago -Same Weekday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2301439</c:v>
                </c:pt>
                <c:pt idx="1">
                  <c:v>2257920</c:v>
                </c:pt>
                <c:pt idx="2">
                  <c:v>1979558</c:v>
                </c:pt>
                <c:pt idx="3">
                  <c:v>2143619</c:v>
                </c:pt>
                <c:pt idx="4">
                  <c:v>2402692</c:v>
                </c:pt>
                <c:pt idx="5">
                  <c:v>2543689</c:v>
                </c:pt>
                <c:pt idx="6">
                  <c:v>2156262</c:v>
                </c:pt>
                <c:pt idx="7">
                  <c:v>2485430</c:v>
                </c:pt>
                <c:pt idx="8">
                  <c:v>2378673</c:v>
                </c:pt>
                <c:pt idx="9">
                  <c:v>2122898</c:v>
                </c:pt>
                <c:pt idx="10">
                  <c:v>2187298</c:v>
                </c:pt>
                <c:pt idx="11">
                  <c:v>2503924</c:v>
                </c:pt>
                <c:pt idx="12">
                  <c:v>2634215</c:v>
                </c:pt>
                <c:pt idx="13">
                  <c:v>2274658</c:v>
                </c:pt>
                <c:pt idx="14">
                  <c:v>2545742</c:v>
                </c:pt>
                <c:pt idx="15">
                  <c:v>2465709</c:v>
                </c:pt>
                <c:pt idx="16">
                  <c:v>2177929</c:v>
                </c:pt>
                <c:pt idx="17">
                  <c:v>2320885</c:v>
                </c:pt>
                <c:pt idx="18">
                  <c:v>2513231</c:v>
                </c:pt>
                <c:pt idx="19">
                  <c:v>2559307</c:v>
                </c:pt>
                <c:pt idx="20">
                  <c:v>2227181</c:v>
                </c:pt>
                <c:pt idx="21">
                  <c:v>2542643</c:v>
                </c:pt>
                <c:pt idx="22">
                  <c:v>2434370</c:v>
                </c:pt>
                <c:pt idx="23">
                  <c:v>2151913</c:v>
                </c:pt>
                <c:pt idx="24">
                  <c:v>2273811</c:v>
                </c:pt>
                <c:pt idx="25">
                  <c:v>2487162</c:v>
                </c:pt>
                <c:pt idx="26">
                  <c:v>2538384</c:v>
                </c:pt>
                <c:pt idx="27">
                  <c:v>2172920</c:v>
                </c:pt>
                <c:pt idx="28">
                  <c:v>2510294</c:v>
                </c:pt>
                <c:pt idx="29">
                  <c:v>2360053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DD-44BE-973B-410C0086FC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3885984"/>
        <c:axId val="543181504"/>
      </c:lineChart>
      <c:catAx>
        <c:axId val="5438859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March</a:t>
                </a:r>
              </a:p>
            </c:rich>
          </c:tx>
          <c:layout>
            <c:manualLayout>
              <c:xMode val="edge"/>
              <c:yMode val="edge"/>
              <c:x val="0.51495863575712253"/>
              <c:y val="0.85963436782983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81504"/>
        <c:crosses val="autoZero"/>
        <c:auto val="1"/>
        <c:lblAlgn val="ctr"/>
        <c:lblOffset val="100"/>
        <c:noMultiLvlLbl val="0"/>
      </c:catAx>
      <c:valAx>
        <c:axId val="54318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8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779876537779147"/>
          <c:y val="1.4855301438730141E-3"/>
          <c:w val="0.6042845203008842"/>
          <c:h val="5.56366679761559E-2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03011774366203E-2"/>
          <c:y val="5.4042051684971046E-2"/>
          <c:w val="0.93876086159621108"/>
          <c:h val="0.814852340854356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1st H 2020 BlueBook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737-800</c:v>
                </c:pt>
                <c:pt idx="1">
                  <c:v>A321-200</c:v>
                </c:pt>
                <c:pt idx="2">
                  <c:v>A330-300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14.5</c:v>
                </c:pt>
                <c:pt idx="1">
                  <c:v>15</c:v>
                </c:pt>
                <c:pt idx="2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57-4445-9723-D0F6A3226C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Post COVID-19 est.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737-800</c:v>
                </c:pt>
                <c:pt idx="1">
                  <c:v>A321-200</c:v>
                </c:pt>
                <c:pt idx="2">
                  <c:v>A330-300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11.6</c:v>
                </c:pt>
                <c:pt idx="1">
                  <c:v>12</c:v>
                </c:pt>
                <c:pt idx="2">
                  <c:v>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57-4445-9723-D0F6A3226C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5558000"/>
        <c:axId val="383963248"/>
      </c:barChart>
      <c:catAx>
        <c:axId val="33555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3963248"/>
        <c:crosses val="autoZero"/>
        <c:auto val="1"/>
        <c:lblAlgn val="ctr"/>
        <c:lblOffset val="100"/>
        <c:noMultiLvlLbl val="0"/>
      </c:catAx>
      <c:valAx>
        <c:axId val="38396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555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291878180031963"/>
          <c:y val="1.4855301438730136E-3"/>
          <c:w val="0.5150189298963328"/>
          <c:h val="5.56366679761559E-2"/>
        </c:manualLayout>
      </c:layout>
      <c:overlay val="0"/>
      <c:spPr>
        <a:solidFill>
          <a:srgbClr val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6" y="0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6557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6" y="8846557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Times New Roman" pitchFamily="18" charset="0"/>
              </a:defRPr>
            </a:lvl1pPr>
          </a:lstStyle>
          <a:p>
            <a:pPr>
              <a:defRPr/>
            </a:pPr>
            <a:fld id="{C764BF7D-0072-4AF3-9C84-6DC3CF82ADD5}" type="slidenum">
              <a:rPr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132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6" y="0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0138" y="696913"/>
            <a:ext cx="4657725" cy="3494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089"/>
            <a:ext cx="5486400" cy="419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557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6" y="8846557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92" tIns="46595" rIns="93192" bIns="465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0E8ED9C-2549-489B-A1F9-5294412A787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6972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7204" indent="-29123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64933" indent="-23298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30905" indent="-23298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96875" indent="-23298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62849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28822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94795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60767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CF725F-8294-43E0-A1AC-A3008B38F342}" type="slidenum">
              <a:rPr lang="de-DE" sz="1200">
                <a:latin typeface="Times New Roman" pitchFamily="18" charset="0"/>
              </a:rPr>
              <a:pPr eaLnBrk="1" hangingPunct="1"/>
              <a:t>1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7791" y="8851404"/>
            <a:ext cx="2970212" cy="46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42" tIns="48325" rIns="96642" bIns="48325" anchor="b"/>
          <a:lstStyle>
            <a:lvl1pPr defTabSz="947738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7738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7738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7738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7738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D892E817-CEDB-4EE5-93D8-412EE6D1FA9C}" type="slidenum">
              <a:rPr lang="en-GB" sz="1300"/>
              <a:pPr algn="r" eaLnBrk="1" hangingPunct="1"/>
              <a:t>1</a:t>
            </a:fld>
            <a:endParaRPr lang="en-GB" sz="1300" dirty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96913"/>
            <a:ext cx="4659312" cy="3495675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3" y="4424089"/>
            <a:ext cx="5029200" cy="4191238"/>
          </a:xfrm>
          <a:noFill/>
        </p:spPr>
        <p:txBody>
          <a:bodyPr lIns="96642" tIns="48325" rIns="96642" bIns="48325"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57204" indent="-29123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64933" indent="-232983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30905" indent="-232983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96875" indent="-232983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62849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3028822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94795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960767" indent="-23298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0A2ACB-47EE-42F5-8E63-3E47AF475AD2}" type="slidenum">
              <a:rPr lang="de-DE" sz="1200">
                <a:latin typeface="Times New Roman" pitchFamily="18" charset="0"/>
              </a:rPr>
              <a:pPr eaLnBrk="1" hangingPunct="1"/>
              <a:t>2</a:t>
            </a:fld>
            <a:endParaRPr lang="de-DE" sz="1200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96913"/>
            <a:ext cx="4659312" cy="3495675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3" y="4424089"/>
            <a:ext cx="5029200" cy="4191238"/>
          </a:xfrm>
          <a:noFill/>
        </p:spPr>
        <p:txBody>
          <a:bodyPr/>
          <a:lstStyle/>
          <a:p>
            <a:pPr eaLnBrk="1" hangingPunct="1"/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8ED9C-2549-489B-A1F9-5294412A7873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935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8ED9C-2549-489B-A1F9-5294412A7873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929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E8ED9C-2549-489B-A1F9-5294412A7873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96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0" y="3814763"/>
            <a:ext cx="9144000" cy="21224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 dirty="0"/>
          </a:p>
        </p:txBody>
      </p:sp>
      <p:sp>
        <p:nvSpPr>
          <p:cNvPr id="12300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55650" y="4160838"/>
            <a:ext cx="7485063" cy="960437"/>
          </a:xfrm>
        </p:spPr>
        <p:txBody>
          <a:bodyPr anchor="t"/>
          <a:lstStyle>
            <a:lvl1pPr>
              <a:defRPr sz="3200"/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12301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755650" y="5156200"/>
            <a:ext cx="7510463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08073878"/>
      </p:ext>
    </p:extLst>
  </p:cSld>
  <p:clrMapOvr>
    <a:masterClrMapping/>
  </p:clrMapOvr>
  <p:transition spd="slow">
    <p:wipe dir="r"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EC828AA4-BEFD-4ABB-B5EF-500A676176C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684718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12713"/>
            <a:ext cx="2130425" cy="5892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12713"/>
            <a:ext cx="6242050" cy="5892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212AAAE0-2044-4166-A57F-5E6E7720B30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30036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06685C7D-44B5-4AC0-AC75-651BA1E0B74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4587891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02F0F0CD-5C7D-49BD-83B3-A67918AB535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375184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0B06E234-6106-46A0-929D-BF114BE27AB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488500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59C14054-8085-4436-8E8E-4E97F8C6A1F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848195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EBBC929A-7D2D-4F2F-A251-72A5B55C335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499842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67B1E91C-B421-4F1A-B331-5AFDEB2D637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371088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51C68B8F-D908-4BD3-B83F-7D7D69F214E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18229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328E5EDF-A005-4462-8838-3C4C4C686EC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0107022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5"/>
          <p:cNvSpPr>
            <a:spLocks noChangeArrowheads="1"/>
          </p:cNvSpPr>
          <p:nvPr userDrawn="1"/>
        </p:nvSpPr>
        <p:spPr bwMode="auto">
          <a:xfrm>
            <a:off x="-9525" y="0"/>
            <a:ext cx="8432800" cy="803275"/>
          </a:xfrm>
          <a:prstGeom prst="rect">
            <a:avLst/>
          </a:prstGeom>
          <a:gradFill rotWithShape="1">
            <a:gsLst>
              <a:gs pos="0">
                <a:srgbClr val="003764"/>
              </a:gs>
              <a:gs pos="100000">
                <a:srgbClr val="00192E">
                  <a:alpha val="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 dirty="0"/>
          </a:p>
        </p:txBody>
      </p:sp>
      <p:sp>
        <p:nvSpPr>
          <p:cNvPr id="102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US" sz="1000" dirty="0"/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9664FB59-4385-4225-98B6-568EC1F583B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29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12713"/>
            <a:ext cx="85248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31" name="Rectangle 34"/>
          <p:cNvSpPr>
            <a:spLocks noChangeArrowheads="1"/>
          </p:cNvSpPr>
          <p:nvPr userDrawn="1"/>
        </p:nvSpPr>
        <p:spPr bwMode="auto">
          <a:xfrm>
            <a:off x="0" y="803275"/>
            <a:ext cx="9144000" cy="52022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en-US" dirty="0"/>
          </a:p>
        </p:txBody>
      </p:sp>
      <p:pic>
        <p:nvPicPr>
          <p:cNvPr id="1032" name="Picture 36" descr="AVITAS Logo-PMS28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00" y="6423025"/>
            <a:ext cx="13684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>
    <p:wipe dir="r"/>
  </p:transition>
  <p:hf sldNum="0"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gray">
          <a:xfrm>
            <a:off x="2162176" y="6408738"/>
            <a:ext cx="47847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endParaRPr lang="en-US" sz="1000" dirty="0"/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19075" y="6408738"/>
            <a:ext cx="134302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r>
              <a:rPr lang="de-DE"/>
              <a:t>Page </a:t>
            </a:r>
            <a:r>
              <a:rPr lang="de-DE">
                <a:sym typeface="Wingdings" pitchFamily="2" charset="2"/>
              </a:rPr>
              <a:t></a:t>
            </a:r>
            <a:r>
              <a:rPr lang="de-DE"/>
              <a:t> </a:t>
            </a:r>
            <a:fld id="{86A4F915-F77F-4B23-8F42-061390D217C8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29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die Formate des Vorlagentextes zu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12714"/>
            <a:ext cx="8524875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Klicken Sie, um das Titelformat zu bearbeiten</a:t>
            </a:r>
          </a:p>
        </p:txBody>
      </p:sp>
      <p:pic>
        <p:nvPicPr>
          <p:cNvPr id="1032" name="Picture 36" descr="AVITAS Logo-PMS2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425" y="6573582"/>
            <a:ext cx="764801" cy="190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 bwMode="auto">
          <a:xfrm flipV="1">
            <a:off x="133350" y="600076"/>
            <a:ext cx="8896351" cy="1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 userDrawn="1"/>
        </p:nvCxnSpPr>
        <p:spPr bwMode="auto">
          <a:xfrm flipV="1">
            <a:off x="133350" y="561976"/>
            <a:ext cx="8896351" cy="1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 userDrawn="1"/>
        </p:nvCxnSpPr>
        <p:spPr bwMode="auto">
          <a:xfrm flipV="1">
            <a:off x="133350" y="6327777"/>
            <a:ext cx="8896351" cy="1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133350" y="6365877"/>
            <a:ext cx="8896351" cy="1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 bg1="lt1" tx1="dk1" bg2="lt2" tx2="dk2" accent1="accent1" accent2="accent2" accent3="accent3" accent4="accent4" accent5="accent5" accent6="accent6" hlink="hlink" folHlink="folHlink"/>
  <p:transition spd="med">
    <p:fade/>
  </p:transition>
  <p:hf sldNum="0" hdr="0" dt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1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190500" indent="-190500" algn="l" rtl="0" eaLnBrk="1" fontAlgn="base" hangingPunct="1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2pPr>
      <a:lvl3pPr marL="561975" indent="-179388" algn="l" rtl="0" eaLnBrk="1" fontAlgn="base" hangingPunct="1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768350" indent="-204788" algn="l" rtl="0" eaLnBrk="1" fontAlgn="base" hangingPunct="1">
        <a:spcBef>
          <a:spcPct val="3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050925" indent="-168275" algn="l" rtl="0" eaLnBrk="1" fontAlgn="base" hangingPunct="1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1" fontAlgn="base" hangingPunct="1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1" fontAlgn="base" hangingPunct="1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1" fontAlgn="base" hangingPunct="1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1" fontAlgn="base" hangingPunct="1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tm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tmp"/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4034028"/>
            <a:ext cx="6998677" cy="584775"/>
          </a:xfrm>
        </p:spPr>
        <p:txBody>
          <a:bodyPr/>
          <a:lstStyle/>
          <a:p>
            <a:r>
              <a:rPr lang="en-US" sz="2400" noProof="1">
                <a:solidFill>
                  <a:schemeClr val="tx1"/>
                </a:solidFill>
              </a:rPr>
              <a:t>The Impact of COVID-19 on Aircraft Values</a:t>
            </a:r>
            <a:br>
              <a:rPr lang="en-US" sz="2800" noProof="1">
                <a:solidFill>
                  <a:schemeClr val="tx1"/>
                </a:solidFill>
              </a:rPr>
            </a:br>
            <a:endParaRPr lang="en-US" sz="2800" noProof="1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75" y="4756991"/>
            <a:ext cx="7510463" cy="8001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noProof="1"/>
              <a:t>Doug Kelly, Senior Vice President – Asset Valuation</a:t>
            </a:r>
          </a:p>
          <a:p>
            <a:pPr>
              <a:spcBef>
                <a:spcPts val="0"/>
              </a:spcBef>
            </a:pPr>
            <a:r>
              <a:rPr lang="en-US" sz="1600" noProof="1"/>
              <a:t>AVITAS, Inc.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642937" y="5427897"/>
            <a:ext cx="61937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dirty="0"/>
              <a:t>Cargo Facts Webinar</a:t>
            </a:r>
            <a:br>
              <a:rPr lang="en-US" sz="1600" dirty="0"/>
            </a:br>
            <a:r>
              <a:rPr lang="en-US" sz="1600" dirty="0"/>
              <a:t>April 2, 2020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5070" y="4941888"/>
            <a:ext cx="801900" cy="1281518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156A0-D402-4CC5-814E-DFE3AF0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Age Base and Market Values – A320-200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3DF854-2BA2-406A-84C5-52D1EFA8B1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6248D5-1DFA-4046-8B5B-36096C15145C}"/>
              </a:ext>
            </a:extLst>
          </p:cNvPr>
          <p:cNvSpPr txBox="1"/>
          <p:nvPr/>
        </p:nvSpPr>
        <p:spPr>
          <a:xfrm>
            <a:off x="773660" y="1015212"/>
            <a:ext cx="740324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Generally, used A320 values dropped about 10-25% through the global downturns depending on the age, while the newer 737-800 values declined in the 10-12% range. The fall in values of out-of-production aircraft was significantly greater than in-production aircraft.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5CFA7F-D3D1-47B4-A032-19B162FD33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552" y="3414710"/>
            <a:ext cx="1228896" cy="28579"/>
          </a:xfrm>
          <a:prstGeom prst="rect">
            <a:avLst/>
          </a:prstGeom>
        </p:spPr>
      </p:pic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33FF9AD4-EF59-4C03-8926-0282DB2567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99" y="1858596"/>
            <a:ext cx="8430802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865427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A3C29-8EC7-453B-A52B-03A3167D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Forecast Values Now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726746-C76E-441F-A595-59D6F883A0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0CEC57-4445-417E-B738-3413F9449363}"/>
              </a:ext>
            </a:extLst>
          </p:cNvPr>
          <p:cNvSpPr txBox="1"/>
          <p:nvPr/>
        </p:nvSpPr>
        <p:spPr>
          <a:xfrm>
            <a:off x="890587" y="1120694"/>
            <a:ext cx="720969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/>
              <a:t>Situation Analysis: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We know values have declined significantly for most types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No current transactions happening to provide guidance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i="1" dirty="0"/>
              <a:t>However, AVITAS does have: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Historical </a:t>
            </a:r>
            <a:r>
              <a:rPr lang="en-US" sz="1800" i="1" dirty="0" err="1"/>
              <a:t>BlueBook</a:t>
            </a:r>
            <a:r>
              <a:rPr lang="en-US" sz="1800" dirty="0"/>
              <a:t> values from 1990 to present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Over 10,000 historical transactions from 1970 to present for use in our proprietary quantitative models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An extensive network of industry contacts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/>
              <a:t>Solution: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Use historical </a:t>
            </a:r>
            <a:r>
              <a:rPr lang="en-US" sz="1800" b="1" i="1" dirty="0"/>
              <a:t>Bluebook</a:t>
            </a:r>
            <a:r>
              <a:rPr lang="en-US" sz="1800" dirty="0"/>
              <a:t> Values, proprietary quantitative modeling approach, survey contacts, and use our own extensive industry experience</a:t>
            </a:r>
          </a:p>
        </p:txBody>
      </p:sp>
    </p:spTree>
    <p:extLst>
      <p:ext uri="{BB962C8B-B14F-4D97-AF65-F5344CB8AC3E}">
        <p14:creationId xmlns:p14="http://schemas.microsoft.com/office/powerpoint/2010/main" val="1575358063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539B7-82ED-41EE-A607-801F165A0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2001 </a:t>
            </a:r>
            <a:r>
              <a:rPr lang="en-US" i="1" dirty="0"/>
              <a:t>Special Edition </a:t>
            </a:r>
            <a:r>
              <a:rPr lang="en-US" i="1" dirty="0" err="1"/>
              <a:t>BlueBook</a:t>
            </a:r>
            <a:r>
              <a:rPr lang="en-US" dirty="0"/>
              <a:t> - Methodology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5FFF74-112F-4A9F-9278-B959DFC58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  <p:pic>
        <p:nvPicPr>
          <p:cNvPr id="4" name="Picture 3" descr="A close up of a newspaper&#10;&#10;Description automatically generated">
            <a:extLst>
              <a:ext uri="{FF2B5EF4-FFF2-40B4-BE49-F238E27FC236}">
                <a16:creationId xmlns:a16="http://schemas.microsoft.com/office/drawing/2014/main" id="{282D2E97-1D9E-4B6D-94B6-81AE87DDD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676" y="1121608"/>
            <a:ext cx="4686954" cy="5410955"/>
          </a:xfrm>
          <a:prstGeom prst="rect">
            <a:avLst/>
          </a:prstGeom>
        </p:spPr>
      </p:pic>
      <p:pic>
        <p:nvPicPr>
          <p:cNvPr id="7" name="Picture 6" descr="A screen shot of a social media post&#10;&#10;Description automatically generated">
            <a:extLst>
              <a:ext uri="{FF2B5EF4-FFF2-40B4-BE49-F238E27FC236}">
                <a16:creationId xmlns:a16="http://schemas.microsoft.com/office/drawing/2014/main" id="{1E7331D7-1D65-4DF7-9DC3-0DEB0529EA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31" y="2778368"/>
            <a:ext cx="7720043" cy="2557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8007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0D1F-0F36-4CD5-A1C9-6C1F22D04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Feedstock Values for Emerging Conversion Types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3890446-52CB-4408-A713-026CAA4E77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5644998"/>
              </p:ext>
            </p:extLst>
          </p:nvPr>
        </p:nvGraphicFramePr>
        <p:xfrm>
          <a:off x="314325" y="1471256"/>
          <a:ext cx="8524875" cy="439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F7DF2-93DD-468C-8037-39D6C024A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06685C7D-44B5-4AC0-AC75-651BA1E0B74D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966B0-05E4-4506-A4EE-900A30804675}"/>
              </a:ext>
            </a:extLst>
          </p:cNvPr>
          <p:cNvSpPr txBox="1"/>
          <p:nvPr/>
        </p:nvSpPr>
        <p:spPr>
          <a:xfrm>
            <a:off x="596412" y="5862281"/>
            <a:ext cx="35279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AVITAS </a:t>
            </a:r>
            <a:r>
              <a:rPr lang="en-US" sz="1000" i="1" dirty="0" err="1"/>
              <a:t>BlueBook</a:t>
            </a:r>
            <a:r>
              <a:rPr lang="en-US" sz="1000" dirty="0"/>
              <a:t> and estimates.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5FBA86-CABB-47A9-A80B-AFB181BA3F22}"/>
              </a:ext>
            </a:extLst>
          </p:cNvPr>
          <p:cNvSpPr txBox="1"/>
          <p:nvPr/>
        </p:nvSpPr>
        <p:spPr>
          <a:xfrm>
            <a:off x="521312" y="1332756"/>
            <a:ext cx="3527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Dollars in Millions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811EFA-8FAA-4C32-86F2-5ED3636C2B2A}"/>
              </a:ext>
            </a:extLst>
          </p:cNvPr>
          <p:cNvSpPr txBox="1"/>
          <p:nvPr/>
        </p:nvSpPr>
        <p:spPr>
          <a:xfrm>
            <a:off x="3050930" y="934163"/>
            <a:ext cx="3042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2000 Vintages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E6820AF-5085-47E7-9088-E4B62E1C9BD8}"/>
              </a:ext>
            </a:extLst>
          </p:cNvPr>
          <p:cNvSpPr txBox="1"/>
          <p:nvPr/>
        </p:nvSpPr>
        <p:spPr>
          <a:xfrm>
            <a:off x="2030291" y="2568783"/>
            <a:ext cx="844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-20%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4C2E6A-9F6D-47B6-ADD5-ECE652AE173D}"/>
              </a:ext>
            </a:extLst>
          </p:cNvPr>
          <p:cNvSpPr txBox="1"/>
          <p:nvPr/>
        </p:nvSpPr>
        <p:spPr>
          <a:xfrm>
            <a:off x="4755539" y="2568783"/>
            <a:ext cx="844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-20%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78F475B-A445-4745-ACBF-9E1023DB2B73}"/>
              </a:ext>
            </a:extLst>
          </p:cNvPr>
          <p:cNvSpPr txBox="1"/>
          <p:nvPr/>
        </p:nvSpPr>
        <p:spPr>
          <a:xfrm>
            <a:off x="7406053" y="2568783"/>
            <a:ext cx="8440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-25%</a:t>
            </a:r>
          </a:p>
        </p:txBody>
      </p:sp>
    </p:spTree>
    <p:extLst>
      <p:ext uri="{BB962C8B-B14F-4D97-AF65-F5344CB8AC3E}">
        <p14:creationId xmlns:p14="http://schemas.microsoft.com/office/powerpoint/2010/main" val="799006876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808D469B-F521-4466-93A7-896DF9C06923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807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33779" y="1454705"/>
            <a:ext cx="7754083" cy="4374595"/>
          </a:xfrm>
          <a:prstGeom prst="rect">
            <a:avLst/>
          </a:prstGeom>
        </p:spPr>
        <p:txBody>
          <a:bodyPr/>
          <a:lstStyle>
            <a:lvl1pPr marL="190500" indent="-190500" algn="l" rtl="0" eaLnBrk="0" fontAlgn="base" hangingPunct="0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2pPr>
            <a:lvl3pPr marL="561975" indent="-1793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3pPr>
            <a:lvl4pPr marL="768350" indent="-204788" algn="l" rtl="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4pPr>
            <a:lvl5pPr marL="10509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5081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19653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4225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2879725" indent="-168275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1313" indent="-341313">
              <a:spcBef>
                <a:spcPts val="1200"/>
              </a:spcBef>
              <a:spcAft>
                <a:spcPts val="1200"/>
              </a:spcAft>
            </a:pPr>
            <a:r>
              <a:rPr lang="en-US" sz="2200" b="0" dirty="0"/>
              <a:t>The aviation industry is experiencing the most severe global downturn in history.</a:t>
            </a:r>
          </a:p>
          <a:p>
            <a:pPr marL="341313" indent="-341313">
              <a:spcBef>
                <a:spcPts val="1200"/>
              </a:spcBef>
              <a:spcAft>
                <a:spcPts val="1200"/>
              </a:spcAft>
            </a:pPr>
            <a:r>
              <a:rPr lang="en-US" sz="2200" b="0" dirty="0"/>
              <a:t>Fiscal stimulus will moderate downturn and accelerate the recovery.</a:t>
            </a:r>
          </a:p>
          <a:p>
            <a:pPr marL="341313" indent="-341313">
              <a:spcBef>
                <a:spcPts val="1200"/>
              </a:spcBef>
              <a:spcAft>
                <a:spcPts val="1200"/>
              </a:spcAft>
            </a:pPr>
            <a:r>
              <a:rPr lang="en-US" sz="2200" b="0" dirty="0"/>
              <a:t>We will likely need a few years to return to long-term Base Values.</a:t>
            </a:r>
          </a:p>
          <a:p>
            <a:pPr marL="341313" indent="-341313">
              <a:spcBef>
                <a:spcPts val="1200"/>
              </a:spcBef>
              <a:spcAft>
                <a:spcPts val="1200"/>
              </a:spcAft>
            </a:pPr>
            <a:r>
              <a:rPr lang="en-US" sz="2200" b="0" dirty="0"/>
              <a:t>AVITAS is using historical values, proprietary quantitative modeling, and our own extensive experience to prepare a </a:t>
            </a:r>
            <a:r>
              <a:rPr lang="en-US" sz="2200" i="1" dirty="0"/>
              <a:t>Special Edition </a:t>
            </a:r>
            <a:r>
              <a:rPr lang="en-US" sz="2200" i="1" dirty="0" err="1"/>
              <a:t>BlueBook</a:t>
            </a:r>
            <a:r>
              <a:rPr lang="en-US" sz="2200" i="1" dirty="0"/>
              <a:t> </a:t>
            </a:r>
            <a:r>
              <a:rPr lang="en-US" sz="2200" b="0" dirty="0"/>
              <a:t>for publication in May 2020.</a:t>
            </a:r>
          </a:p>
        </p:txBody>
      </p:sp>
    </p:spTree>
    <p:extLst>
      <p:ext uri="{BB962C8B-B14F-4D97-AF65-F5344CB8AC3E}">
        <p14:creationId xmlns:p14="http://schemas.microsoft.com/office/powerpoint/2010/main" val="139592753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/>
          <p:cNvSpPr>
            <a:spLocks noChangeArrowheads="1"/>
          </p:cNvSpPr>
          <p:nvPr/>
        </p:nvSpPr>
        <p:spPr bwMode="gray">
          <a:xfrm>
            <a:off x="884729" y="3490614"/>
            <a:ext cx="8061326" cy="449262"/>
          </a:xfrm>
          <a:prstGeom prst="rect">
            <a:avLst/>
          </a:prstGeom>
          <a:noFill/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252000" tIns="72000" rIns="72000" bIns="72000" anchor="ctr"/>
          <a:lstStyle/>
          <a:p>
            <a:pPr>
              <a:spcBef>
                <a:spcPct val="25000"/>
              </a:spcBef>
            </a:pPr>
            <a:r>
              <a:rPr lang="en-US" noProof="1"/>
              <a:t>Forecasting Values Post-Crisis</a:t>
            </a:r>
          </a:p>
        </p:txBody>
      </p:sp>
      <p:sp>
        <p:nvSpPr>
          <p:cNvPr id="10242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 Agenda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1000" dirty="0"/>
              <a:t>Page </a:t>
            </a:r>
            <a:fld id="{0FAEB4A8-138D-4A90-9C51-DB8214AABE56}" type="slidenum">
              <a:rPr lang="de-DE" sz="1000" smtClean="0"/>
              <a:pPr eaLnBrk="1" hangingPunct="1"/>
              <a:t>2</a:t>
            </a:fld>
            <a:endParaRPr lang="de-DE" sz="1000" dirty="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gray">
          <a:xfrm>
            <a:off x="884729" y="1993964"/>
            <a:ext cx="8047038" cy="446088"/>
          </a:xfrm>
          <a:prstGeom prst="rect">
            <a:avLst/>
          </a:prstGeom>
          <a:solidFill>
            <a:schemeClr val="bg1"/>
          </a:solidFill>
          <a:ln w="12700" algn="ctr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252000" tIns="72000" rIns="72000" bIns="72000" anchor="ctr"/>
          <a:lstStyle/>
          <a:p>
            <a:pPr>
              <a:spcBef>
                <a:spcPct val="25000"/>
              </a:spcBef>
            </a:pPr>
            <a:r>
              <a:rPr lang="en-US" noProof="1"/>
              <a:t>What’s Different About This Crisis?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gray">
          <a:xfrm>
            <a:off x="884729" y="2748971"/>
            <a:ext cx="8047038" cy="449262"/>
          </a:xfrm>
          <a:prstGeom prst="rect">
            <a:avLst/>
          </a:prstGeom>
          <a:solidFill>
            <a:schemeClr val="bg1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B2B2B2"/>
                  </a:outerShdw>
                </a:effectLst>
              </a14:hiddenEffects>
            </a:ext>
          </a:extLst>
        </p:spPr>
        <p:txBody>
          <a:bodyPr lIns="252000" tIns="72000" rIns="72000" bIns="72000" anchor="ctr"/>
          <a:lstStyle/>
          <a:p>
            <a:pPr>
              <a:spcBef>
                <a:spcPct val="25000"/>
              </a:spcBef>
            </a:pPr>
            <a:r>
              <a:rPr lang="en-US" noProof="1"/>
              <a:t>Value Trends During Past Cycles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gray">
          <a:xfrm>
            <a:off x="425942" y="1993964"/>
            <a:ext cx="463550" cy="446088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en-US" sz="2800" b="1" noProof="1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gray">
          <a:xfrm>
            <a:off x="425942" y="2748971"/>
            <a:ext cx="463550" cy="4492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en-US" sz="2800" b="1" noProof="1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gray">
          <a:xfrm>
            <a:off x="425942" y="3490614"/>
            <a:ext cx="463550" cy="449262"/>
          </a:xfrm>
          <a:prstGeom prst="rect">
            <a:avLst/>
          </a:prstGeom>
          <a:solidFill>
            <a:schemeClr val="accent6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en-US" sz="2800" b="1" noProof="1">
                <a:solidFill>
                  <a:srgbClr val="FFFFFF"/>
                </a:solidFill>
              </a:rPr>
              <a:t>3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5A2484-B4D0-4C08-80A3-9A97A9D8C354}"/>
              </a:ext>
            </a:extLst>
          </p:cNvPr>
          <p:cNvSpPr>
            <a:spLocks noChangeArrowheads="1"/>
          </p:cNvSpPr>
          <p:nvPr/>
        </p:nvSpPr>
        <p:spPr bwMode="gray">
          <a:xfrm>
            <a:off x="894255" y="4248795"/>
            <a:ext cx="8061326" cy="740342"/>
          </a:xfrm>
          <a:prstGeom prst="rect">
            <a:avLst/>
          </a:prstGeom>
          <a:noFill/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252000" tIns="72000" rIns="72000" bIns="72000" anchor="ctr"/>
          <a:lstStyle/>
          <a:p>
            <a:pPr>
              <a:spcBef>
                <a:spcPct val="25000"/>
              </a:spcBef>
            </a:pPr>
            <a:r>
              <a:rPr lang="en-US" noProof="1"/>
              <a:t>Feedstock Values for Emerging Conversion Types: </a:t>
            </a:r>
          </a:p>
          <a:p>
            <a:pPr>
              <a:spcBef>
                <a:spcPct val="25000"/>
              </a:spcBef>
            </a:pPr>
            <a:r>
              <a:rPr lang="en-US" noProof="1"/>
              <a:t>737NGs, A321s, and A330s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70A1855-F773-4F00-A50B-0ABE04E01F4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0705" y="4248795"/>
            <a:ext cx="463550" cy="4492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 defTabSz="801688" eaLnBrk="0" hangingPunct="0"/>
            <a:r>
              <a:rPr lang="en-US" sz="2800" b="1" noProof="1">
                <a:solidFill>
                  <a:srgbClr val="FFFFFF"/>
                </a:solidFill>
              </a:rPr>
              <a:t>4</a:t>
            </a:r>
          </a:p>
        </p:txBody>
      </p:sp>
      <p:pic>
        <p:nvPicPr>
          <p:cNvPr id="2050" name="Picture 2" descr="Plane in sky ">
            <a:extLst>
              <a:ext uri="{FF2B5EF4-FFF2-40B4-BE49-F238E27FC236}">
                <a16:creationId xmlns:a16="http://schemas.microsoft.com/office/drawing/2014/main" id="{E9C8F9F4-E6BD-473D-9F5A-4EC3212A6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091" y="0"/>
            <a:ext cx="2505909" cy="167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53F9-0A23-44C2-8FCB-0EF62BB1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Cycles from 1990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CF552-5B4B-493E-9124-4073CF1598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DAB1AE-3196-4401-B352-ED8E13C6A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257" y="914278"/>
            <a:ext cx="7301486" cy="52929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67DF72-EF8C-44B6-B8DC-6629936355C3}"/>
              </a:ext>
            </a:extLst>
          </p:cNvPr>
          <p:cNvSpPr txBox="1"/>
          <p:nvPr/>
        </p:nvSpPr>
        <p:spPr>
          <a:xfrm>
            <a:off x="4826976" y="2488102"/>
            <a:ext cx="2734407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Negative RPK growth three times: 1991, 2001, 2009</a:t>
            </a:r>
          </a:p>
        </p:txBody>
      </p:sp>
    </p:spTree>
    <p:extLst>
      <p:ext uri="{BB962C8B-B14F-4D97-AF65-F5344CB8AC3E}">
        <p14:creationId xmlns:p14="http://schemas.microsoft.com/office/powerpoint/2010/main" val="428900672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2FD08-701E-4AF0-867C-A096BBF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TSA Traveler Checkpoint Numbers </a:t>
            </a:r>
            <a:r>
              <a:rPr lang="en-US" sz="1800" dirty="0"/>
              <a:t>– March 2019 vs March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6A8B3-C1BE-4B2C-BD03-088AFEABD7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06685C7D-44B5-4AC0-AC75-651BA1E0B74D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FFF9E4ED-5DDA-4DE1-BAB4-BC8875B43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851364"/>
              </p:ext>
            </p:extLst>
          </p:nvPr>
        </p:nvGraphicFramePr>
        <p:xfrm>
          <a:off x="314325" y="1702411"/>
          <a:ext cx="8524875" cy="439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7BC63B9-4C28-42E1-A33E-62D93FA772FB}"/>
              </a:ext>
            </a:extLst>
          </p:cNvPr>
          <p:cNvSpPr txBox="1"/>
          <p:nvPr/>
        </p:nvSpPr>
        <p:spPr>
          <a:xfrm>
            <a:off x="1200151" y="5759292"/>
            <a:ext cx="36707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Transportation Security Administration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40B827-2E17-4FAC-ADBA-AE7FEC977C66}"/>
              </a:ext>
            </a:extLst>
          </p:cNvPr>
          <p:cNvSpPr txBox="1"/>
          <p:nvPr/>
        </p:nvSpPr>
        <p:spPr>
          <a:xfrm>
            <a:off x="7882305" y="1932012"/>
            <a:ext cx="735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2019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C8097D3-FD85-49CB-AF4E-06D95C1343D0}"/>
              </a:ext>
            </a:extLst>
          </p:cNvPr>
          <p:cNvSpPr txBox="1"/>
          <p:nvPr/>
        </p:nvSpPr>
        <p:spPr>
          <a:xfrm>
            <a:off x="7882305" y="4480760"/>
            <a:ext cx="735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B1D53F-CE28-48DD-8B91-5C5F010DE311}"/>
              </a:ext>
            </a:extLst>
          </p:cNvPr>
          <p:cNvSpPr txBox="1"/>
          <p:nvPr/>
        </p:nvSpPr>
        <p:spPr>
          <a:xfrm>
            <a:off x="2053003" y="1022442"/>
            <a:ext cx="5037993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93% drop in travelers from last year</a:t>
            </a:r>
          </a:p>
        </p:txBody>
      </p:sp>
    </p:spTree>
    <p:extLst>
      <p:ext uri="{BB962C8B-B14F-4D97-AF65-F5344CB8AC3E}">
        <p14:creationId xmlns:p14="http://schemas.microsoft.com/office/powerpoint/2010/main" val="1697758728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53F9-0A23-44C2-8FCB-0EF62BB1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AVITAS’s Estimate Of This Cycle vs. Past Cycles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CF552-5B4B-493E-9124-4073CF1598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153E1E-8246-492A-AFC9-5DB5D395D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760" y="1591408"/>
            <a:ext cx="7844854" cy="34465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27464D-A0D7-4E44-B64F-C0E210E36F4B}"/>
              </a:ext>
            </a:extLst>
          </p:cNvPr>
          <p:cNvSpPr txBox="1"/>
          <p:nvPr/>
        </p:nvSpPr>
        <p:spPr>
          <a:xfrm>
            <a:off x="4668714" y="4846202"/>
            <a:ext cx="3050932" cy="58477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This time the fall in passenger traffic is much more severe</a:t>
            </a:r>
          </a:p>
        </p:txBody>
      </p:sp>
    </p:spTree>
    <p:extLst>
      <p:ext uri="{BB962C8B-B14F-4D97-AF65-F5344CB8AC3E}">
        <p14:creationId xmlns:p14="http://schemas.microsoft.com/office/powerpoint/2010/main" val="2412792638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D53F9-0A23-44C2-8FCB-0EF62BB1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In This Downturn Compared To The Past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CF552-5B4B-493E-9124-4073CF1598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F12A8C-EE63-4748-925E-F9A3B0F754DA}"/>
              </a:ext>
            </a:extLst>
          </p:cNvPr>
          <p:cNvSpPr txBox="1"/>
          <p:nvPr/>
        </p:nvSpPr>
        <p:spPr>
          <a:xfrm>
            <a:off x="687266" y="1952704"/>
            <a:ext cx="16390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1990</a:t>
            </a:r>
          </a:p>
          <a:p>
            <a:pPr algn="ctr"/>
            <a:r>
              <a:rPr lang="en-US" sz="1200" dirty="0"/>
              <a:t>High fuel price</a:t>
            </a:r>
          </a:p>
          <a:p>
            <a:pPr algn="ctr"/>
            <a:r>
              <a:rPr lang="en-US" sz="1200" dirty="0"/>
              <a:t>Threat of terrorism</a:t>
            </a:r>
          </a:p>
          <a:p>
            <a:pPr algn="ctr"/>
            <a:r>
              <a:rPr lang="en-US" sz="1200" dirty="0"/>
              <a:t>Massive overbooking</a:t>
            </a:r>
          </a:p>
          <a:p>
            <a:pPr algn="ctr"/>
            <a:r>
              <a:rPr lang="en-US" sz="1200" dirty="0"/>
              <a:t>Iraq War I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Pax Traffic declined:</a:t>
            </a:r>
          </a:p>
          <a:p>
            <a:pPr algn="ctr"/>
            <a:r>
              <a:rPr lang="en-US" sz="1200" dirty="0"/>
              <a:t>2.6% (1991)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08C7D7-08CE-4E27-B970-42E6E0CCF485}"/>
              </a:ext>
            </a:extLst>
          </p:cNvPr>
          <p:cNvSpPr txBox="1"/>
          <p:nvPr/>
        </p:nvSpPr>
        <p:spPr>
          <a:xfrm>
            <a:off x="2534566" y="1952704"/>
            <a:ext cx="18830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2001</a:t>
            </a:r>
          </a:p>
          <a:p>
            <a:pPr algn="ctr"/>
            <a:r>
              <a:rPr lang="en-US" sz="1200" dirty="0"/>
              <a:t>High fuel price</a:t>
            </a:r>
          </a:p>
          <a:p>
            <a:pPr algn="ctr"/>
            <a:r>
              <a:rPr lang="en-US" sz="1200" dirty="0"/>
              <a:t>Real terrorism</a:t>
            </a:r>
          </a:p>
          <a:p>
            <a:pPr algn="ctr"/>
            <a:r>
              <a:rPr lang="en-US" sz="1200" dirty="0"/>
              <a:t>Grounding of US aircraft</a:t>
            </a:r>
          </a:p>
          <a:p>
            <a:pPr algn="ctr"/>
            <a:r>
              <a:rPr lang="en-US" sz="1200" dirty="0"/>
              <a:t>Iraq War II</a:t>
            </a:r>
          </a:p>
          <a:p>
            <a:pPr algn="ctr"/>
            <a:r>
              <a:rPr lang="en-US" sz="1200" dirty="0"/>
              <a:t>Airline bankruptcies</a:t>
            </a:r>
          </a:p>
          <a:p>
            <a:pPr algn="ctr"/>
            <a:r>
              <a:rPr lang="en-US" sz="1200" dirty="0"/>
              <a:t>Bali bombing</a:t>
            </a:r>
          </a:p>
          <a:p>
            <a:pPr algn="ctr"/>
            <a:r>
              <a:rPr lang="en-US" sz="1200" dirty="0"/>
              <a:t>SARS</a:t>
            </a:r>
          </a:p>
          <a:p>
            <a:pPr algn="ctr"/>
            <a:r>
              <a:rPr lang="en-US" sz="1200" dirty="0"/>
              <a:t>$Billions Govt Stimulus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Pax Traffic declined:</a:t>
            </a:r>
          </a:p>
          <a:p>
            <a:pPr algn="ctr"/>
            <a:r>
              <a:rPr lang="en-US" sz="1200" dirty="0"/>
              <a:t>2.4%</a:t>
            </a:r>
          </a:p>
          <a:p>
            <a:pPr algn="ctr"/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548D9D-910A-4B50-B246-398D8A3EC3CD}"/>
              </a:ext>
            </a:extLst>
          </p:cNvPr>
          <p:cNvSpPr txBox="1"/>
          <p:nvPr/>
        </p:nvSpPr>
        <p:spPr>
          <a:xfrm>
            <a:off x="4547821" y="1952704"/>
            <a:ext cx="174966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2008</a:t>
            </a:r>
          </a:p>
          <a:p>
            <a:pPr algn="ctr"/>
            <a:r>
              <a:rPr lang="en-US" sz="1200" dirty="0"/>
              <a:t>High fuel price</a:t>
            </a:r>
          </a:p>
          <a:p>
            <a:pPr algn="ctr"/>
            <a:r>
              <a:rPr lang="en-US" sz="1200" dirty="0"/>
              <a:t>Financial collapse</a:t>
            </a:r>
          </a:p>
          <a:p>
            <a:pPr algn="ctr"/>
            <a:r>
              <a:rPr lang="en-US" sz="1200" dirty="0"/>
              <a:t>Mortgage crisis</a:t>
            </a:r>
          </a:p>
          <a:p>
            <a:pPr algn="ctr"/>
            <a:r>
              <a:rPr lang="en-US" sz="1200" dirty="0"/>
              <a:t>Financing available for new aircraft</a:t>
            </a:r>
          </a:p>
          <a:p>
            <a:pPr algn="ctr"/>
            <a:r>
              <a:rPr lang="en-US" sz="1200" dirty="0"/>
              <a:t>Export credit</a:t>
            </a:r>
          </a:p>
          <a:p>
            <a:pPr algn="ctr"/>
            <a:r>
              <a:rPr lang="en-US" sz="1200" dirty="0"/>
              <a:t>$Billions Govt stimulus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Pax Traffic declined:</a:t>
            </a:r>
          </a:p>
          <a:p>
            <a:pPr algn="ctr"/>
            <a:r>
              <a:rPr lang="en-US" sz="1200" dirty="0"/>
              <a:t>1.7% (2009)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4C09F6-AD50-43CC-A56A-70813612B978}"/>
              </a:ext>
            </a:extLst>
          </p:cNvPr>
          <p:cNvSpPr txBox="1"/>
          <p:nvPr/>
        </p:nvSpPr>
        <p:spPr>
          <a:xfrm>
            <a:off x="6369111" y="1952704"/>
            <a:ext cx="19350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2020</a:t>
            </a:r>
          </a:p>
          <a:p>
            <a:pPr algn="ctr"/>
            <a:r>
              <a:rPr lang="en-US" sz="1200" dirty="0"/>
              <a:t>Low fuel price</a:t>
            </a:r>
          </a:p>
          <a:p>
            <a:pPr algn="ctr"/>
            <a:r>
              <a:rPr lang="en-US" sz="1200" dirty="0"/>
              <a:t>Record backlogs</a:t>
            </a:r>
          </a:p>
          <a:p>
            <a:pPr algn="ctr"/>
            <a:r>
              <a:rPr lang="en-US" sz="1200" dirty="0"/>
              <a:t>Slowdown</a:t>
            </a:r>
          </a:p>
          <a:p>
            <a:pPr algn="ctr"/>
            <a:r>
              <a:rPr lang="en-US" sz="1200" dirty="0"/>
              <a:t>MAX grounding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Pandemic</a:t>
            </a:r>
          </a:p>
          <a:p>
            <a:pPr algn="ctr"/>
            <a:r>
              <a:rPr lang="en-US" sz="1200" dirty="0"/>
              <a:t>Forced shutdown of businesses worldwide</a:t>
            </a:r>
          </a:p>
          <a:p>
            <a:pPr algn="ctr"/>
            <a:r>
              <a:rPr lang="en-US" sz="1200" dirty="0"/>
              <a:t>Global recession</a:t>
            </a:r>
          </a:p>
          <a:p>
            <a:pPr algn="ctr"/>
            <a:r>
              <a:rPr lang="en-US" sz="1200" b="1" dirty="0">
                <a:solidFill>
                  <a:srgbClr val="FF0000"/>
                </a:solidFill>
              </a:rPr>
              <a:t>$Trillions Govt stimulus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Pax Traffic declined:</a:t>
            </a:r>
          </a:p>
          <a:p>
            <a:pPr algn="ctr"/>
            <a:r>
              <a:rPr lang="en-US" sz="1200" dirty="0"/>
              <a:t> 62%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4F73B358-A589-4029-B613-E9382D551C7F}"/>
              </a:ext>
            </a:extLst>
          </p:cNvPr>
          <p:cNvSpPr/>
          <p:nvPr/>
        </p:nvSpPr>
        <p:spPr bwMode="auto">
          <a:xfrm>
            <a:off x="1367203" y="4228006"/>
            <a:ext cx="448408" cy="53633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71B523C8-3981-4600-AAE4-CCB5CFCFB87D}"/>
              </a:ext>
            </a:extLst>
          </p:cNvPr>
          <p:cNvSpPr/>
          <p:nvPr/>
        </p:nvSpPr>
        <p:spPr bwMode="auto">
          <a:xfrm>
            <a:off x="3276234" y="4214861"/>
            <a:ext cx="448408" cy="53633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388948E-4841-47C0-B276-E441590F9B84}"/>
              </a:ext>
            </a:extLst>
          </p:cNvPr>
          <p:cNvSpPr/>
          <p:nvPr/>
        </p:nvSpPr>
        <p:spPr bwMode="auto">
          <a:xfrm>
            <a:off x="5235086" y="4228006"/>
            <a:ext cx="448408" cy="53633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85E12A04-8DAF-4BDF-912E-4395E43ED521}"/>
              </a:ext>
            </a:extLst>
          </p:cNvPr>
          <p:cNvSpPr/>
          <p:nvPr/>
        </p:nvSpPr>
        <p:spPr bwMode="auto">
          <a:xfrm>
            <a:off x="7116274" y="4228006"/>
            <a:ext cx="448408" cy="53633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95B9CF-0BF2-4078-8EA6-0444FF0548FF}"/>
              </a:ext>
            </a:extLst>
          </p:cNvPr>
          <p:cNvSpPr txBox="1"/>
          <p:nvPr/>
        </p:nvSpPr>
        <p:spPr>
          <a:xfrm>
            <a:off x="2289662" y="1244534"/>
            <a:ext cx="4177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Recessions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CA3367-00A8-43F5-AD11-6C44676B6FB8}"/>
              </a:ext>
            </a:extLst>
          </p:cNvPr>
          <p:cNvSpPr/>
          <p:nvPr/>
        </p:nvSpPr>
        <p:spPr bwMode="auto">
          <a:xfrm>
            <a:off x="687265" y="1877218"/>
            <a:ext cx="1808284" cy="37362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C574B1-6ECA-4CAF-B185-CC9D09872369}"/>
              </a:ext>
            </a:extLst>
          </p:cNvPr>
          <p:cNvSpPr/>
          <p:nvPr/>
        </p:nvSpPr>
        <p:spPr bwMode="auto">
          <a:xfrm>
            <a:off x="2596296" y="1877218"/>
            <a:ext cx="1808284" cy="37362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51F3430-4A3E-4B89-BF01-8C205C762DFB}"/>
              </a:ext>
            </a:extLst>
          </p:cNvPr>
          <p:cNvSpPr/>
          <p:nvPr/>
        </p:nvSpPr>
        <p:spPr bwMode="auto">
          <a:xfrm>
            <a:off x="4489206" y="1877218"/>
            <a:ext cx="1808284" cy="373624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A7F114-FAE1-453A-8E93-91BA114E78AD}"/>
              </a:ext>
            </a:extLst>
          </p:cNvPr>
          <p:cNvSpPr/>
          <p:nvPr/>
        </p:nvSpPr>
        <p:spPr bwMode="auto">
          <a:xfrm>
            <a:off x="6382116" y="1877217"/>
            <a:ext cx="1944200" cy="373624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975899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72264-0717-4DC2-AD0C-975A09E1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Will Be The Largest Decline In RPKs Ever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4964DD-88C5-4822-ADF0-93794E523C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8C2AAE-C98D-48E9-8D37-97D462244C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5" t="26373" r="5555" b="29462"/>
          <a:stretch/>
        </p:blipFill>
        <p:spPr>
          <a:xfrm>
            <a:off x="353241" y="3048541"/>
            <a:ext cx="8437518" cy="22684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ECE5722-CE37-4F2E-AB39-D2CA5C01F265}"/>
              </a:ext>
            </a:extLst>
          </p:cNvPr>
          <p:cNvSpPr txBox="1"/>
          <p:nvPr/>
        </p:nvSpPr>
        <p:spPr>
          <a:xfrm>
            <a:off x="1109111" y="1178495"/>
            <a:ext cx="6925775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AVITAS projects a 62% decline in RPKs in 2020 far greater than IATA’s 38% fall below.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A59E13-4A36-4F1B-8655-CBAD1B93B59E}"/>
              </a:ext>
            </a:extLst>
          </p:cNvPr>
          <p:cNvSpPr txBox="1"/>
          <p:nvPr/>
        </p:nvSpPr>
        <p:spPr>
          <a:xfrm>
            <a:off x="396385" y="5389360"/>
            <a:ext cx="35279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IATA Economics, March 24, 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9E442F-EF0F-4DE7-9132-2E92F86D6CDA}"/>
              </a:ext>
            </a:extLst>
          </p:cNvPr>
          <p:cNvSpPr txBox="1"/>
          <p:nvPr/>
        </p:nvSpPr>
        <p:spPr>
          <a:xfrm>
            <a:off x="774088" y="2169664"/>
            <a:ext cx="7595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IATA’s projections are understating the decline because they assume travel restrictions only through Q2</a:t>
            </a:r>
          </a:p>
        </p:txBody>
      </p:sp>
    </p:spTree>
    <p:extLst>
      <p:ext uri="{BB962C8B-B14F-4D97-AF65-F5344CB8AC3E}">
        <p14:creationId xmlns:p14="http://schemas.microsoft.com/office/powerpoint/2010/main" val="1617240499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D0910-A13F-478D-99D3-E3AC5260A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Airlines Fragile Even Before COVID-19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3B469F-41BD-48F6-B3BA-8BB83A4E4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8D2002DF-661E-4963-A200-59CA204EFC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2"/>
          <a:stretch/>
        </p:blipFill>
        <p:spPr>
          <a:xfrm>
            <a:off x="219075" y="1459522"/>
            <a:ext cx="8839200" cy="4403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602479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A97A49-3AFC-425C-B92E-DE195C7D0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888" y="1038231"/>
            <a:ext cx="5070598" cy="35217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AD3B9C-AAC5-41A5-AAC5-5F4F39D46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Trade War Was Impacting Air Cargo Traffic Before Pandemic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502B10-5907-4652-BC62-FFC43D6278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Page </a:t>
            </a:r>
            <a:fld id="{EBBC929A-7D2D-4F2F-A251-72A5B55C3357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22B90B-18B6-4D45-B971-58F938F0CF81}"/>
              </a:ext>
            </a:extLst>
          </p:cNvPr>
          <p:cNvSpPr txBox="1"/>
          <p:nvPr/>
        </p:nvSpPr>
        <p:spPr>
          <a:xfrm>
            <a:off x="636408" y="6131739"/>
            <a:ext cx="3399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7C80"/>
                </a:solidFill>
              </a:rPr>
              <a:t>Note: highlighting indicates &lt;0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CB631A-5D54-444A-9F6E-DA7FE59711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408" y="4750172"/>
            <a:ext cx="7871183" cy="1336984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FA8B8E-441C-4C2D-B1D4-BCD14D35DABD}"/>
              </a:ext>
            </a:extLst>
          </p:cNvPr>
          <p:cNvCxnSpPr/>
          <p:nvPr/>
        </p:nvCxnSpPr>
        <p:spPr bwMode="auto">
          <a:xfrm flipV="1">
            <a:off x="3798276" y="1798113"/>
            <a:ext cx="0" cy="2127738"/>
          </a:xfrm>
          <a:prstGeom prst="line">
            <a:avLst/>
          </a:prstGeom>
          <a:ln w="1905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9D5FF81-778E-4E4C-8A93-E6567C3AE129}"/>
              </a:ext>
            </a:extLst>
          </p:cNvPr>
          <p:cNvSpPr txBox="1"/>
          <p:nvPr/>
        </p:nvSpPr>
        <p:spPr>
          <a:xfrm>
            <a:off x="6392007" y="2013438"/>
            <a:ext cx="19870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U.S. announced 10% tariff on China beginning end of September increasing to 25% by end of 2018.  The increase was postponed until May 2019.</a:t>
            </a:r>
          </a:p>
          <a:p>
            <a:endParaRPr lang="en-US" sz="1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CD19946-E994-453F-9DB0-254BFA34E9F3}"/>
              </a:ext>
            </a:extLst>
          </p:cNvPr>
          <p:cNvSpPr txBox="1"/>
          <p:nvPr/>
        </p:nvSpPr>
        <p:spPr>
          <a:xfrm>
            <a:off x="3176288" y="1678261"/>
            <a:ext cx="124397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Beginning of Trade War</a:t>
            </a:r>
          </a:p>
        </p:txBody>
      </p:sp>
    </p:spTree>
    <p:extLst>
      <p:ext uri="{BB962C8B-B14F-4D97-AF65-F5344CB8AC3E}">
        <p14:creationId xmlns:p14="http://schemas.microsoft.com/office/powerpoint/2010/main" val="475801862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11 PowerPoint Presentation template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FEA501"/>
      </a:lt2>
      <a:accent1>
        <a:srgbClr val="0061B2"/>
      </a:accent1>
      <a:accent2>
        <a:srgbClr val="2A79D0"/>
      </a:accent2>
      <a:accent3>
        <a:srgbClr val="FFFFFF"/>
      </a:accent3>
      <a:accent4>
        <a:srgbClr val="000000"/>
      </a:accent4>
      <a:accent5>
        <a:srgbClr val="AAB7D5"/>
      </a:accent5>
      <a:accent6>
        <a:srgbClr val="256DBC"/>
      </a:accent6>
      <a:hlink>
        <a:srgbClr val="69A2E1"/>
      </a:hlink>
      <a:folHlink>
        <a:srgbClr val="9DC2EB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FEA501"/>
        </a:lt2>
        <a:accent1>
          <a:srgbClr val="0061B2"/>
        </a:accent1>
        <a:accent2>
          <a:srgbClr val="2A79D0"/>
        </a:accent2>
        <a:accent3>
          <a:srgbClr val="FFFFFF"/>
        </a:accent3>
        <a:accent4>
          <a:srgbClr val="000000"/>
        </a:accent4>
        <a:accent5>
          <a:srgbClr val="AAB7D5"/>
        </a:accent5>
        <a:accent6>
          <a:srgbClr val="256DBC"/>
        </a:accent6>
        <a:hlink>
          <a:srgbClr val="69A2E1"/>
        </a:hlink>
        <a:folHlink>
          <a:srgbClr val="9DC2E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605</Words>
  <Application>Microsoft Office PowerPoint</Application>
  <PresentationFormat>On-screen Show (4:3)</PresentationFormat>
  <Paragraphs>152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Wingdings</vt:lpstr>
      <vt:lpstr>PresentationLoad</vt:lpstr>
      <vt:lpstr>2011 PowerPoint Presentation template</vt:lpstr>
      <vt:lpstr>The Impact of COVID-19 on Aircraft Values </vt:lpstr>
      <vt:lpstr> Agenda</vt:lpstr>
      <vt:lpstr>Past Cycles from 1990</vt:lpstr>
      <vt:lpstr>TSA Traveler Checkpoint Numbers – March 2019 vs March 2020</vt:lpstr>
      <vt:lpstr>AVITAS’s Estimate Of This Cycle vs. Past Cycles</vt:lpstr>
      <vt:lpstr>Differences In This Downturn Compared To The Past</vt:lpstr>
      <vt:lpstr>2020 Will Be The Largest Decline In RPKs Ever</vt:lpstr>
      <vt:lpstr>Airlines Fragile Even Before COVID-19</vt:lpstr>
      <vt:lpstr>Trade War Was Impacting Air Cargo Traffic Before Pandemic</vt:lpstr>
      <vt:lpstr>Constant Age Base and Market Values – A320-200</vt:lpstr>
      <vt:lpstr>How To Forecast Values Now</vt:lpstr>
      <vt:lpstr>2001 Special Edition BlueBook - Methodology</vt:lpstr>
      <vt:lpstr>Feedstock Values for Emerging Conversion Types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Kara Levine</dc:creator>
  <dc:description>PresentationLoad.com</dc:description>
  <cp:lastModifiedBy>Charles Kauffman</cp:lastModifiedBy>
  <cp:revision>1224</cp:revision>
  <cp:lastPrinted>2020-04-01T11:39:41Z</cp:lastPrinted>
  <dcterms:created xsi:type="dcterms:W3CDTF">2007-11-27T23:54:21Z</dcterms:created>
  <dcterms:modified xsi:type="dcterms:W3CDTF">2020-04-02T21:36:05Z</dcterms:modified>
</cp:coreProperties>
</file>